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1"/>
  </p:notesMasterIdLst>
  <p:handoutMasterIdLst>
    <p:handoutMasterId r:id="rId42"/>
  </p:handoutMasterIdLst>
  <p:sldIdLst>
    <p:sldId id="486" r:id="rId7"/>
    <p:sldId id="489" r:id="rId8"/>
    <p:sldId id="491" r:id="rId9"/>
    <p:sldId id="493" r:id="rId10"/>
    <p:sldId id="527" r:id="rId11"/>
    <p:sldId id="505" r:id="rId12"/>
    <p:sldId id="528" r:id="rId13"/>
    <p:sldId id="522" r:id="rId14"/>
    <p:sldId id="520" r:id="rId15"/>
    <p:sldId id="523" r:id="rId16"/>
    <p:sldId id="519" r:id="rId17"/>
    <p:sldId id="531" r:id="rId18"/>
    <p:sldId id="521" r:id="rId19"/>
    <p:sldId id="509" r:id="rId20"/>
    <p:sldId id="513" r:id="rId21"/>
    <p:sldId id="515" r:id="rId22"/>
    <p:sldId id="524" r:id="rId23"/>
    <p:sldId id="533" r:id="rId24"/>
    <p:sldId id="536" r:id="rId25"/>
    <p:sldId id="507" r:id="rId26"/>
    <p:sldId id="534" r:id="rId27"/>
    <p:sldId id="535" r:id="rId28"/>
    <p:sldId id="517" r:id="rId29"/>
    <p:sldId id="518" r:id="rId30"/>
    <p:sldId id="512" r:id="rId31"/>
    <p:sldId id="511" r:id="rId32"/>
    <p:sldId id="492" r:id="rId33"/>
    <p:sldId id="525" r:id="rId34"/>
    <p:sldId id="500" r:id="rId35"/>
    <p:sldId id="537" r:id="rId36"/>
    <p:sldId id="504" r:id="rId37"/>
    <p:sldId id="530" r:id="rId38"/>
    <p:sldId id="526" r:id="rId39"/>
    <p:sldId id="532" r:id="rId40"/>
  </p:sldIdLst>
  <p:sldSz cx="12192000" cy="6858000"/>
  <p:notesSz cx="6858000" cy="9296400"/>
  <p:custDataLst>
    <p:tags r:id="rId4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486"/>
            <p14:sldId id="489"/>
            <p14:sldId id="491"/>
            <p14:sldId id="493"/>
            <p14:sldId id="527"/>
            <p14:sldId id="505"/>
            <p14:sldId id="528"/>
            <p14:sldId id="522"/>
            <p14:sldId id="520"/>
            <p14:sldId id="523"/>
            <p14:sldId id="519"/>
            <p14:sldId id="531"/>
            <p14:sldId id="521"/>
            <p14:sldId id="509"/>
            <p14:sldId id="513"/>
            <p14:sldId id="515"/>
            <p14:sldId id="524"/>
            <p14:sldId id="533"/>
            <p14:sldId id="536"/>
            <p14:sldId id="507"/>
            <p14:sldId id="534"/>
            <p14:sldId id="535"/>
            <p14:sldId id="517"/>
            <p14:sldId id="518"/>
            <p14:sldId id="512"/>
            <p14:sldId id="511"/>
            <p14:sldId id="492"/>
            <p14:sldId id="525"/>
            <p14:sldId id="500"/>
            <p14:sldId id="537"/>
            <p14:sldId id="504"/>
            <p14:sldId id="530"/>
            <p14:sldId id="526"/>
            <p14:sldId id="53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uernagle, John W (FAA)" initials="SJW(" lastIdx="6" clrIdx="0">
    <p:extLst>
      <p:ext uri="{19B8F6BF-5375-455C-9EA6-DF929625EA0E}">
        <p15:presenceInfo xmlns:p15="http://schemas.microsoft.com/office/powerpoint/2012/main" userId="S-1-5-21-3215564045-1863808890-1157122868-20154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99"/>
    <a:srgbClr val="FFCC00"/>
    <a:srgbClr val="008080"/>
    <a:srgbClr val="1D2F68"/>
    <a:srgbClr val="FF00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9" autoAdjust="0"/>
    <p:restoredTop sz="50396" autoAdjust="0"/>
  </p:normalViewPr>
  <p:slideViewPr>
    <p:cSldViewPr snapToGrid="0">
      <p:cViewPr varScale="1">
        <p:scale>
          <a:sx n="33" d="100"/>
          <a:sy n="33" d="100"/>
        </p:scale>
        <p:origin x="787" y="48"/>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Injuries by Severity</c:v>
                </c:pt>
              </c:strCache>
            </c:strRef>
          </c:tx>
          <c:spPr>
            <a:solidFill>
              <a:schemeClr val="accent1">
                <a:lumMod val="50000"/>
              </a:schemeClr>
            </a:solidFill>
            <a:ln>
              <a:noFill/>
            </a:ln>
            <a:effectLst/>
          </c:spPr>
          <c:invertIfNegative val="0"/>
          <c:cat>
            <c:strRef>
              <c:f>Sheet1!$A$2:$A$6</c:f>
              <c:strCache>
                <c:ptCount val="5"/>
                <c:pt idx="0">
                  <c:v>Total</c:v>
                </c:pt>
                <c:pt idx="1">
                  <c:v>Fatal</c:v>
                </c:pt>
                <c:pt idx="2">
                  <c:v>Serious</c:v>
                </c:pt>
                <c:pt idx="3">
                  <c:v>Minor</c:v>
                </c:pt>
                <c:pt idx="4">
                  <c:v>None</c:v>
                </c:pt>
              </c:strCache>
            </c:strRef>
          </c:cat>
          <c:val>
            <c:numRef>
              <c:f>Sheet1!$B$2:$B$6</c:f>
              <c:numCache>
                <c:formatCode>General</c:formatCode>
                <c:ptCount val="5"/>
                <c:pt idx="0">
                  <c:v>69</c:v>
                </c:pt>
                <c:pt idx="1">
                  <c:v>33</c:v>
                </c:pt>
                <c:pt idx="2">
                  <c:v>10</c:v>
                </c:pt>
                <c:pt idx="3">
                  <c:v>6</c:v>
                </c:pt>
                <c:pt idx="4">
                  <c:v>20</c:v>
                </c:pt>
              </c:numCache>
            </c:numRef>
          </c:val>
          <c:extLst>
            <c:ext xmlns:c16="http://schemas.microsoft.com/office/drawing/2014/chart" uri="{C3380CC4-5D6E-409C-BE32-E72D297353CC}">
              <c16:uniqueId val="{00000000-6FCE-46EE-9D4A-2F97EBF57EF8}"/>
            </c:ext>
          </c:extLst>
        </c:ser>
        <c:dLbls>
          <c:showLegendKey val="0"/>
          <c:showVal val="0"/>
          <c:showCatName val="0"/>
          <c:showSerName val="0"/>
          <c:showPercent val="0"/>
          <c:showBubbleSize val="0"/>
        </c:dLbls>
        <c:gapWidth val="219"/>
        <c:overlap val="-27"/>
        <c:axId val="739816680"/>
        <c:axId val="739814056"/>
      </c:barChart>
      <c:catAx>
        <c:axId val="73981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39814056"/>
        <c:crosses val="autoZero"/>
        <c:auto val="1"/>
        <c:lblAlgn val="ctr"/>
        <c:lblOffset val="100"/>
        <c:noMultiLvlLbl val="0"/>
      </c:catAx>
      <c:valAx>
        <c:axId val="739814056"/>
        <c:scaling>
          <c:orientation val="minMax"/>
        </c:scaling>
        <c:delete val="0"/>
        <c:axPos val="l"/>
        <c:majorGridlines>
          <c:spPr>
            <a:ln w="9525" cap="flat" cmpd="sng" algn="ctr">
              <a:solidFill>
                <a:schemeClr val="accent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98166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a.gov/news/safety_briefing/2019/media/SE_Topic_19-09.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2022/03-17-254(I)PP  </a:t>
            </a:r>
            <a:r>
              <a:rPr lang="en-US" sz="1200" kern="1200" dirty="0" smtClean="0">
                <a:solidFill>
                  <a:schemeClr val="tx1"/>
                </a:solidFill>
                <a:effectLst/>
                <a:latin typeface="Arial" charset="0"/>
                <a:ea typeface="ＭＳ Ｐゴシック" charset="0"/>
                <a:cs typeface="ＭＳ Ｐゴシック" charset="0"/>
              </a:rPr>
              <a:t>Original Author: Jay M Flowers</a:t>
            </a:r>
            <a:r>
              <a:rPr lang="de-DE" sz="1200" kern="12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POC Kevin Clover, AFS-850 Operations Lead, Office 562-888-2020</a:t>
            </a:r>
          </a:p>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This is the title slide for </a:t>
            </a:r>
            <a:r>
              <a:rPr lang="en-US" sz="1200" b="1" i="1" kern="1200" dirty="0" smtClean="0">
                <a:solidFill>
                  <a:schemeClr val="tx1"/>
                </a:solidFill>
                <a:effectLst/>
                <a:latin typeface="Arial" charset="0"/>
                <a:ea typeface="ＭＳ Ｐゴシック" charset="0"/>
                <a:cs typeface="ＭＳ Ｐゴシック" charset="0"/>
              </a:rPr>
              <a:t>“Preflight After Maintenance”.</a:t>
            </a:r>
            <a:endParaRPr lang="en-US" sz="1200" b="1" kern="1200" dirty="0" smtClean="0">
              <a:solidFill>
                <a:schemeClr val="tx1"/>
              </a:solidFill>
              <a:effectLst/>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endParaRPr lang="en-US" b="1" i="0"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a:t>
            </a:fld>
            <a:endParaRPr lang="en-US"/>
          </a:p>
        </p:txBody>
      </p:sp>
    </p:spTree>
    <p:extLst>
      <p:ext uri="{BB962C8B-B14F-4D97-AF65-F5344CB8AC3E}">
        <p14:creationId xmlns:p14="http://schemas.microsoft.com/office/powerpoint/2010/main" val="2663168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Common supplements for a written check list could be: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GUMPS</a:t>
            </a:r>
            <a:r>
              <a:rPr lang="en-US" b="0" baseline="0" dirty="0" smtClean="0"/>
              <a:t> – Gas, Undercarriage, Mixture, Pump or Prop, Seatbelts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Although GUMPS is an acronym for an inflight and not preflight check, the preflight should never be abbreviated to an acronym.   Remember, the preflight is a look at your WHOLE aircraft and not just parts of the aircraft.  The manufacturer or owner generally will have a preflight checklist that will catch the “this stuff will kill you” items but the advanced preflight was intended go deeper than just what could kill you.  </a:t>
            </a:r>
            <a:r>
              <a:rPr lang="en-US" b="1" baseline="0" dirty="0" smtClean="0"/>
              <a:t>Add those items that are particular to your aircraft.</a:t>
            </a:r>
            <a:r>
              <a:rPr lang="en-US" b="0" baseline="0" dirty="0" smtClean="0"/>
              <a:t>  We want you home safely, something tells me you do too!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So, is an abbreviated acronym type checklist considered a valid checklist?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itchFamily="18" charset="0"/>
                <a:ea typeface="+mn-ea"/>
                <a:cs typeface="+mn-cs"/>
              </a:rPr>
              <a:t>Presenter</a:t>
            </a:r>
            <a:r>
              <a:rPr lang="en-US" sz="1200" b="1" i="0" kern="1200" baseline="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Other Acronyms you may have heard of: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CGUMPS</a:t>
            </a:r>
            <a:r>
              <a:rPr lang="en-US" b="0" baseline="0" dirty="0" smtClean="0"/>
              <a:t> – Carb Heat, Gas, Undercarriage, Mixture, Prop, Seatbelts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CIGAR</a:t>
            </a:r>
            <a:r>
              <a:rPr lang="en-US" b="0" dirty="0" smtClean="0"/>
              <a:t> – Controls, Instruments, Gas, Airplane Secure, Run-up 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               </a:t>
            </a:r>
            <a:r>
              <a:rPr lang="en-US" b="0" dirty="0" smtClean="0"/>
              <a:t>Controls,</a:t>
            </a:r>
            <a:r>
              <a:rPr lang="en-US" b="0" baseline="0" dirty="0" smtClean="0"/>
              <a:t> Instruments, Gas, Attitude, Run-up</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CIGARETTES</a:t>
            </a:r>
            <a:r>
              <a:rPr lang="en-US" b="0" baseline="0" dirty="0" smtClean="0"/>
              <a:t> - Controls, Instruments, Gas, Flaps, Trim, Prop, Radios, Straps  (Where is the “F” and the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BLITTS</a:t>
            </a:r>
            <a:r>
              <a:rPr lang="en-US" b="0" baseline="0" dirty="0" smtClean="0"/>
              <a:t> – Boost Pump, Lights, Instruments, Transponder, Take-Off Time, Seatbelts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endParaRPr lang="en-US" b="1" baseline="0" dirty="0" smtClean="0"/>
          </a:p>
          <a:p>
            <a:r>
              <a:rPr lang="en-US" b="1" baseline="0" dirty="0" smtClean="0"/>
              <a:t>OBUMMMPFFITCH!</a:t>
            </a:r>
            <a:r>
              <a:rPr lang="en-US" b="0" baseline="0" dirty="0" smtClean="0"/>
              <a:t> – Open Carburettor Heat, Brakes Free, Undercarriage down and locked, Mixtures, Master Switch, Magnetos, Propeller, Fuel, Flaps, Instruments, </a:t>
            </a:r>
            <a:r>
              <a:rPr lang="en-US" sz="1200" b="0" i="0" kern="1200" dirty="0" smtClean="0">
                <a:solidFill>
                  <a:schemeClr val="tx1"/>
                </a:solidFill>
                <a:effectLst/>
                <a:latin typeface="Times New Roman" pitchFamily="18" charset="0"/>
                <a:ea typeface="+mn-ea"/>
                <a:cs typeface="+mn-cs"/>
              </a:rPr>
              <a:t>Temperatures and Pressures, Close carburettor heat, Hatches or doors, Harnesses…(I forgot what these are even for…)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p>
          <a:p>
            <a:endParaRPr lang="en-US" sz="1200" b="1"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CRAFT</a:t>
            </a:r>
            <a:r>
              <a:rPr lang="en-US" sz="1200" b="0" i="0" kern="1200" baseline="0" dirty="0" smtClean="0">
                <a:solidFill>
                  <a:schemeClr val="tx1"/>
                </a:solidFill>
                <a:effectLst/>
                <a:latin typeface="Times New Roman" pitchFamily="18" charset="0"/>
                <a:ea typeface="+mn-ea"/>
                <a:cs typeface="+mn-cs"/>
              </a:rPr>
              <a:t> – Clearance Limit, Altitude, Frequency, Transponder</a:t>
            </a:r>
          </a:p>
          <a:p>
            <a:endParaRPr lang="en-US" sz="1200" b="0" i="0" kern="1200" baseline="0" dirty="0" smtClean="0">
              <a:solidFill>
                <a:schemeClr val="tx1"/>
              </a:solidFill>
              <a:effectLst/>
              <a:latin typeface="Times New Roman" pitchFamily="18" charset="0"/>
              <a:ea typeface="+mn-ea"/>
              <a:cs typeface="+mn-cs"/>
            </a:endParaRPr>
          </a:p>
          <a:p>
            <a:r>
              <a:rPr lang="en-US" sz="1200" b="0" i="0" kern="1200" baseline="0" dirty="0" smtClean="0">
                <a:solidFill>
                  <a:schemeClr val="tx1"/>
                </a:solidFill>
                <a:effectLst/>
                <a:latin typeface="Times New Roman" pitchFamily="18" charset="0"/>
                <a:ea typeface="+mn-ea"/>
                <a:cs typeface="+mn-cs"/>
              </a:rPr>
              <a:t>Just to name a few…in short, use a checklist you understand and is inclusive of all manufacturer suggested checklist items for all phases of flight.</a:t>
            </a:r>
          </a:p>
          <a:p>
            <a:endParaRPr lang="en-US" sz="1200" b="0" i="0" kern="1200" baseline="0" dirty="0" smtClean="0">
              <a:solidFill>
                <a:schemeClr val="tx1"/>
              </a:solidFill>
              <a:effectLst/>
              <a:latin typeface="Times New Roman" pitchFamily="18" charset="0"/>
              <a:ea typeface="+mn-ea"/>
              <a:cs typeface="+mn-cs"/>
            </a:endParaRPr>
          </a:p>
          <a:p>
            <a:r>
              <a:rPr lang="en-US" sz="1200" b="1" i="0" kern="1200" baseline="0" dirty="0" smtClean="0">
                <a:solidFill>
                  <a:schemeClr val="tx1"/>
                </a:solidFill>
                <a:effectLst/>
                <a:latin typeface="Times New Roman" pitchFamily="18" charset="0"/>
                <a:ea typeface="+mn-ea"/>
                <a:cs typeface="+mn-cs"/>
              </a:rPr>
              <a:t>(Next Slide)</a:t>
            </a:r>
          </a:p>
          <a:p>
            <a:endParaRPr lang="en-US" sz="1200" b="1" i="0" kern="1200" baseline="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415293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Conducting an Advanced Preflight:</a:t>
            </a: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As defined,</a:t>
            </a:r>
            <a:r>
              <a:rPr lang="en-US" dirty="0" smtClean="0"/>
              <a:t> </a:t>
            </a:r>
            <a:r>
              <a:rPr lang="en-US" b="1" i="1" u="sng" dirty="0" smtClean="0"/>
              <a:t>Advanced</a:t>
            </a:r>
            <a:r>
              <a:rPr lang="en-US" dirty="0" smtClean="0"/>
              <a:t> </a:t>
            </a:r>
            <a:r>
              <a:rPr lang="en-US" b="0" dirty="0" smtClean="0"/>
              <a:t>means</a:t>
            </a:r>
            <a:r>
              <a:rPr lang="en-US" dirty="0" smtClean="0"/>
              <a:t> </a:t>
            </a:r>
            <a:r>
              <a:rPr lang="en-US" b="0" dirty="0" smtClean="0"/>
              <a:t>greatly developed beyond an initial stage.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You might say that as you</a:t>
            </a:r>
            <a:r>
              <a:rPr lang="en-US" b="0" baseline="0" dirty="0" smtClean="0"/>
              <a:t> gain more experience as a pilot you become more comfortable, have less stress, and predictably we start to get complacent.   Without warning, the act of the preflight becomes consequential rather than necessary.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r>
              <a:rPr lang="en-US" sz="1200" b="0" i="0" kern="1200" baseline="0" dirty="0" smtClean="0">
                <a:solidFill>
                  <a:schemeClr val="tx1"/>
                </a:solidFill>
                <a:effectLst/>
                <a:latin typeface="Times New Roman" pitchFamily="18" charset="0"/>
                <a:ea typeface="+mn-ea"/>
                <a:cs typeface="+mn-cs"/>
              </a:rPr>
              <a:t>The items shown here are probably the most overlooked items on your checklist.  </a:t>
            </a: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Taken the cowling off lately?  </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Not saying you have to but can you really see if hoses or clamps are leak free and still fastened? </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Birds nest in the cowl?</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Hornets nest or worse Mud Daubers?  </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How much can you really see through the oil access door?</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i="0" kern="1200" dirty="0" smtClean="0">
                <a:solidFill>
                  <a:schemeClr val="tx1"/>
                </a:solidFill>
                <a:effectLst/>
                <a:latin typeface="Times New Roman" pitchFamily="18" charset="0"/>
                <a:ea typeface="+mn-ea"/>
                <a:cs typeface="+mn-cs"/>
              </a:rPr>
              <a:t>                Presenter</a:t>
            </a:r>
            <a:r>
              <a:rPr lang="en-US" sz="1200" b="1" i="0" kern="1200" baseline="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p>
          <a:p>
            <a:endParaRPr lang="en-US" sz="1200" b="0" i="0" kern="1200" baseline="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Crawled under the aircraft to really inspect the gear system lately?  </a:t>
            </a:r>
          </a:p>
          <a:p>
            <a:endParaRPr lang="en-US" sz="1200" b="0" i="0" kern="1200" baseline="0" dirty="0" smtClean="0">
              <a:solidFill>
                <a:schemeClr val="tx1"/>
              </a:solidFill>
              <a:effectLst/>
              <a:latin typeface="Times New Roman" pitchFamily="18" charset="0"/>
              <a:ea typeface="+mn-ea"/>
              <a:cs typeface="+mn-cs"/>
            </a:endParaRP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Squat switches</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Hydraulic lines</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Fuses or Circuit Breakers – (oddly enough some do still have fuses)  </a:t>
            </a:r>
            <a:r>
              <a:rPr lang="en-US" sz="1200" b="1" i="1" kern="1200" baseline="0" dirty="0" smtClean="0">
                <a:solidFill>
                  <a:schemeClr val="tx1"/>
                </a:solidFill>
                <a:effectLst/>
                <a:latin typeface="Times New Roman" pitchFamily="18" charset="0"/>
                <a:ea typeface="+mn-ea"/>
                <a:cs typeface="+mn-cs"/>
              </a:rPr>
              <a:t>What is the purpose of a fuse or circuit breaker?  If you mean some aircraft have fuses in wheel wells – say so.</a:t>
            </a:r>
            <a:endParaRPr lang="en-US" sz="1200" b="0" i="0" kern="1200" baseline="0" dirty="0" smtClean="0">
              <a:solidFill>
                <a:schemeClr val="tx1"/>
              </a:solidFill>
              <a:effectLst/>
              <a:latin typeface="Times New Roman" pitchFamily="18" charset="0"/>
              <a:ea typeface="+mn-ea"/>
              <a:cs typeface="+mn-cs"/>
            </a:endParaRP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Gear and Trunnion structures</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Brakes</a:t>
            </a:r>
          </a:p>
          <a:p>
            <a:pPr marL="628650" lvl="1"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Gear door attach points and safety wires or keys</a:t>
            </a:r>
          </a:p>
          <a:p>
            <a:pPr marL="45720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i="0" kern="1200" dirty="0" smtClean="0">
                <a:solidFill>
                  <a:schemeClr val="tx1"/>
                </a:solidFill>
                <a:effectLst/>
                <a:latin typeface="Times New Roman" pitchFamily="18" charset="0"/>
                <a:ea typeface="+mn-ea"/>
                <a:cs typeface="+mn-cs"/>
              </a:rPr>
              <a:t>     Presenter</a:t>
            </a:r>
            <a:r>
              <a:rPr lang="en-US" sz="1200" b="1" i="0" kern="1200" baseline="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p>
          <a:p>
            <a:endParaRPr lang="en-US" sz="1200" b="0" i="0" kern="1200" baseline="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Times New Roman" pitchFamily="18" charset="0"/>
                <a:ea typeface="+mn-ea"/>
                <a:cs typeface="+mn-cs"/>
              </a:rPr>
              <a:t>Testing an auto pilot prior to </a:t>
            </a:r>
            <a:r>
              <a:rPr lang="en-US" sz="1200" b="1" i="1" u="sng" kern="1200" baseline="0" dirty="0" smtClean="0">
                <a:solidFill>
                  <a:schemeClr val="tx1"/>
                </a:solidFill>
                <a:effectLst/>
                <a:latin typeface="Times New Roman" pitchFamily="18" charset="0"/>
                <a:ea typeface="+mn-ea"/>
                <a:cs typeface="+mn-cs"/>
              </a:rPr>
              <a:t>every</a:t>
            </a:r>
            <a:r>
              <a:rPr lang="en-US" sz="1200" b="0" i="0" kern="1200" baseline="0" dirty="0" smtClean="0">
                <a:solidFill>
                  <a:schemeClr val="tx1"/>
                </a:solidFill>
                <a:effectLst/>
                <a:latin typeface="Times New Roman" pitchFamily="18" charset="0"/>
                <a:ea typeface="+mn-ea"/>
                <a:cs typeface="+mn-cs"/>
              </a:rPr>
              <a:t> use?  There is an old adage that says “If you have not tested it prior to flight, DON’T USE IT”.  Some of us older, bold pilots can tell you stories on this 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kern="1200" baseline="0" dirty="0" smtClean="0">
                <a:solidFill>
                  <a:schemeClr val="tx1"/>
                </a:solidFill>
                <a:effectLst/>
                <a:latin typeface="Times New Roman" pitchFamily="18" charset="0"/>
                <a:ea typeface="+mn-ea"/>
                <a:cs typeface="+mn-cs"/>
              </a:rPr>
              <a:t>    </a:t>
            </a:r>
            <a:r>
              <a:rPr lang="en-US" sz="1200" b="1" i="0" kern="1200" dirty="0" smtClean="0">
                <a:solidFill>
                  <a:schemeClr val="tx1"/>
                </a:solidFill>
                <a:effectLst/>
                <a:latin typeface="Times New Roman" pitchFamily="18" charset="0"/>
                <a:ea typeface="+mn-ea"/>
                <a:cs typeface="+mn-cs"/>
              </a:rPr>
              <a:t>Presenter</a:t>
            </a:r>
            <a:r>
              <a:rPr lang="en-US" sz="1200" b="1" i="0" kern="1200" baseline="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p>
          <a:p>
            <a:endParaRPr lang="en-US" sz="1200" b="1" i="0" kern="1200" baseline="0" dirty="0" smtClean="0">
              <a:solidFill>
                <a:schemeClr val="tx1"/>
              </a:solidFill>
              <a:effectLst/>
              <a:latin typeface="Times New Roman" pitchFamily="18" charset="0"/>
              <a:ea typeface="+mn-ea"/>
              <a:cs typeface="+mn-cs"/>
            </a:endParaRPr>
          </a:p>
          <a:p>
            <a:r>
              <a:rPr lang="en-US" sz="1200" b="1" i="0" kern="1200" baseline="0" dirty="0" smtClean="0">
                <a:solidFill>
                  <a:schemeClr val="tx1"/>
                </a:solidFill>
                <a:effectLst/>
                <a:latin typeface="Times New Roman" pitchFamily="18" charset="0"/>
                <a:ea typeface="+mn-ea"/>
                <a:cs typeface="+mn-cs"/>
              </a:rPr>
              <a:t>(Next Slide)</a:t>
            </a:r>
            <a:endParaRPr lang="en-US" sz="1200" b="1" i="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14665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a:t>
            </a:r>
            <a:r>
              <a:rPr lang="en-US" i="1" dirty="0" smtClean="0"/>
              <a:t>A quick story from the author if you’d like.</a:t>
            </a:r>
          </a:p>
          <a:p>
            <a:endParaRPr lang="en-US" dirty="0" smtClean="0"/>
          </a:p>
          <a:p>
            <a:r>
              <a:rPr lang="en-US" dirty="0" smtClean="0"/>
              <a:t>I had been scheduled to fly our</a:t>
            </a:r>
            <a:r>
              <a:rPr lang="en-US" baseline="0" dirty="0" smtClean="0"/>
              <a:t> Piper Navajo from Bismarck, ND to Coeur d’Alene, ID to drop off a patient.  Normally the aircraft would be inspected or in maintenance every 50 hours for an oil change but we had had a long stretch of late night, long flights that had taken the time between 100 Hour inspections to 75 hours.  Knowing the trip to Idaho was another long one our Maintenance Director decided to drop the oil and at the least get some fresh oil in prior to the flight.</a:t>
            </a:r>
          </a:p>
          <a:p>
            <a:endParaRPr lang="en-US" baseline="0" dirty="0" smtClean="0"/>
          </a:p>
          <a:p>
            <a:r>
              <a:rPr lang="en-US" baseline="0" dirty="0" smtClean="0"/>
              <a:t>4 days into a 7 trip week, I preflighted the aircraft as I had done earlier during that week.</a:t>
            </a:r>
            <a:r>
              <a:rPr lang="en-US" b="1" baseline="0" dirty="0" smtClean="0"/>
              <a:t> </a:t>
            </a:r>
            <a:r>
              <a:rPr lang="en-US" b="0" baseline="0" dirty="0" smtClean="0"/>
              <a:t> As</a:t>
            </a:r>
            <a:r>
              <a:rPr lang="en-US" baseline="0" dirty="0" smtClean="0"/>
              <a:t> before, the aircraft looked fine and was readied for the late afternoon trip.  The flight was basically uneventful with clear skies and temps cool so the turbulence was minimal over the mountains and the winds upstairs were basically lite.  </a:t>
            </a:r>
          </a:p>
          <a:p>
            <a:endParaRPr lang="en-US" baseline="0" dirty="0" smtClean="0"/>
          </a:p>
          <a:p>
            <a:r>
              <a:rPr lang="en-US" baseline="0" dirty="0" smtClean="0"/>
              <a:t>One delay and another at Coeur d’Alene we departed late that night for what turned out to be an overnight stop at Great Falls, MT.  The Minimum Enroute Altitude (MEA) across that section of the Rockies was over 13,000 feet so some regulatory </a:t>
            </a:r>
            <a:r>
              <a:rPr lang="en-US" b="0" i="0" baseline="0" dirty="0" smtClean="0"/>
              <a:t>oxygen and a cruise altitude </a:t>
            </a:r>
            <a:r>
              <a:rPr lang="en-US" baseline="0" dirty="0" smtClean="0"/>
              <a:t>of 15,000 feet kept are single engine climb safety margin within reach if we needed it.  No turbulence, no moon, just stars shining brightly overhead and the glow of the Navajos turbochargers at more than 1600 degrees.</a:t>
            </a:r>
          </a:p>
          <a:p>
            <a:endParaRPr lang="en-US" baseline="0" dirty="0" smtClean="0"/>
          </a:p>
          <a:p>
            <a:r>
              <a:rPr lang="en-US" baseline="0" dirty="0" smtClean="0"/>
              <a:t>Crossing front range, we descended into the Great Falls, MT (KGTF) airport and landed without incident around 11pm.  As we taxied in I noticed what looked like water dripping from the trailing edge of my left cowling?  ”I don’t remember being in rain or moisture out there…”  As I pulled up to shut down the line guy said “careful getting out of the aircraft, appears to be some oil dripping off the left nacelle”.  Now he’s got my attention.</a:t>
            </a:r>
          </a:p>
          <a:p>
            <a:endParaRPr lang="en-US" baseline="0" dirty="0" smtClean="0"/>
          </a:p>
          <a:p>
            <a:r>
              <a:rPr lang="en-US" baseline="0" dirty="0" smtClean="0"/>
              <a:t>As I exited the aircraft there was no question we had a major oil leak on the left side.  Once clear of the aircraft I had the line crew help me schedule maintenance to take a look the following morning.</a:t>
            </a:r>
          </a:p>
          <a:p>
            <a:endParaRPr lang="en-US" baseline="0" dirty="0" smtClean="0"/>
          </a:p>
          <a:p>
            <a:r>
              <a:rPr lang="en-US" baseline="0" dirty="0" smtClean="0"/>
              <a:t>Next morning, by the time I caught a lift to the airport, the mechanics had the cowling off and began their inspection of the aircraft.  A quick check of the oil and we discovered that the engine was only down one quart from the previous check in Coeur d’Alene.  With no visible sign of an oil leak other than that trailing back along the nacelle, our next step was to start up the engine.  As I called “Clear” and started to crank the left engine a stream of oil came rushing out of the oil filter!  I guess we found the exit point but why there?   </a:t>
            </a:r>
          </a:p>
          <a:p>
            <a:endParaRPr lang="en-US" baseline="0" dirty="0" smtClean="0"/>
          </a:p>
          <a:p>
            <a:r>
              <a:rPr lang="en-US" baseline="0" dirty="0" smtClean="0"/>
              <a:t>The Navajo had had an auxiliary heater added to the left side some time back and was basically a heater box mounted on the exhaust like your Cessna 172.  This included an array of scat tubing that routed heat to the cabin.</a:t>
            </a:r>
          </a:p>
          <a:p>
            <a:endParaRPr lang="en-US" baseline="0" dirty="0" smtClean="0"/>
          </a:p>
          <a:p>
            <a:r>
              <a:rPr lang="en-US" baseline="0" dirty="0" smtClean="0"/>
              <a:t>Here is something to think about: Normally, the mechanics would have to remove the scat tubing to perform the oil change.  On this particular occasion, rather than doing a complete oil change and inspection, maintainers only changed the oil and left the filter for the next inspection.  Unbeknown to all those involved, the scat tubbing had rubbed on the filter long enough to</a:t>
            </a:r>
            <a:r>
              <a:rPr lang="en-US" b="1" baseline="0" dirty="0" smtClean="0"/>
              <a:t> </a:t>
            </a:r>
            <a:r>
              <a:rPr lang="en-US" b="0" baseline="0" dirty="0" smtClean="0"/>
              <a:t>wear</a:t>
            </a:r>
            <a:r>
              <a:rPr lang="en-US" b="1" baseline="0" dirty="0" smtClean="0"/>
              <a:t> </a:t>
            </a:r>
            <a:r>
              <a:rPr lang="en-US" baseline="0" dirty="0" smtClean="0"/>
              <a:t>through the support wire which left the broken wire as a sharp point!  With this, the wire became a drill bit which found its way into the oil filter…on arrival into KGTF the scat bit must have worked its way back out from either lack of air flow in the cowling or something but VOILA, major oil leak!  </a:t>
            </a:r>
          </a:p>
          <a:p>
            <a:endParaRPr lang="en-US" baseline="0" dirty="0" smtClean="0"/>
          </a:p>
          <a:p>
            <a:r>
              <a:rPr lang="en-US" baseline="0" dirty="0" smtClean="0"/>
              <a:t>Moral to this not so short story.  Skipping the 50 hour oil change to keep the aircraft running was not the issue but failing to complete the entire inspection later on, prior to returning to service, could have been disastrous had the scat bit backed out over the mountains, at night, in rugged terrain, with no survival gear.</a:t>
            </a:r>
          </a:p>
          <a:p>
            <a:endParaRPr lang="en-US" baseline="0" dirty="0" smtClean="0"/>
          </a:p>
          <a:p>
            <a:r>
              <a:rPr lang="en-US" baseline="0" dirty="0" smtClean="0"/>
              <a:t>DON’T CUT CORNERS!</a:t>
            </a:r>
          </a:p>
          <a:p>
            <a:endParaRPr lang="en-US" baseline="0" dirty="0" smtClean="0"/>
          </a:p>
          <a:p>
            <a:r>
              <a:rPr lang="en-US" b="1" baseline="0" dirty="0" smtClean="0"/>
              <a:t>(Next Slide)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415089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smtClean="0"/>
              <a:t>In order to accomplish an advanced preflight on any aircraft (In addition to 91.103) you must first understand that there is more to a preflight than what the manufacturer has placed in a check list.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smtClean="0"/>
              <a:t>Rarely</a:t>
            </a:r>
            <a:r>
              <a:rPr lang="en-US" sz="1200" b="0" baseline="0" dirty="0" smtClean="0"/>
              <a:t> are two aircraft alike.  Equipment, weight and balance, configuration, all determine the depth of the preflight and the time it will take to properly assess your aircrafts readiness for flight.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baseline="0" dirty="0" smtClean="0"/>
              <a:t>Did the aircraft come out of maintenance recently?  Check the log books, IT IS YOUR RESPONSIBILITY!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baseline="0" dirty="0" smtClean="0"/>
              <a:t>Placards are something we use when we need to, but seldom do we check to see if </a:t>
            </a:r>
            <a:r>
              <a:rPr lang="en-US" sz="1200" b="1" i="1" u="sng" baseline="0" dirty="0" smtClean="0"/>
              <a:t>ALL </a:t>
            </a:r>
            <a:r>
              <a:rPr lang="en-US" sz="1200" b="0" baseline="0" dirty="0" smtClean="0"/>
              <a:t>the placards for a given aircraft are in the right place, readable, or include the correct data.  Remember, the limitations found on these placards can be found in the Aircraft Flight Manual (AFM), Pilots Operating Handbook (POH), and the Type Certificate Data Sheet (TCDS) for the aircraft, review as needed but </a:t>
            </a:r>
            <a:r>
              <a:rPr lang="en-US" sz="1200" b="1" i="1" baseline="0" dirty="0" smtClean="0"/>
              <a:t>review</a:t>
            </a:r>
            <a:r>
              <a:rPr lang="en-US" sz="1200" b="0" baseline="0" dirty="0" smtClean="0"/>
              <a:t> is the key.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baseline="0" dirty="0" smtClean="0"/>
              <a:t>Items generally NOT found on a checklist: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Engine Blankets</a:t>
            </a:r>
            <a:r>
              <a:rPr lang="en-US" sz="1200" b="0" baseline="0" dirty="0" smtClean="0"/>
              <a:t> – REMOVED/OFF, Stowed, are you going to need them later in the flight? Secured and added to the weight and balance calculations.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baseline="0" dirty="0" smtClean="0"/>
              <a:t>Presenter ask the question: </a:t>
            </a:r>
            <a:r>
              <a:rPr lang="en-US" sz="1200" b="0" i="1" baseline="0" dirty="0" smtClean="0"/>
              <a:t>How many of you include your IPad, briefcase, headset, extension cords, engine blankets, portable heaters, and emergency gear in your weight and balance?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1" baseline="0"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Pitot Tube Covers</a:t>
            </a:r>
            <a:r>
              <a:rPr lang="en-US" sz="1200" b="0" baseline="0" dirty="0" smtClean="0"/>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Exterior Gust locks</a:t>
            </a:r>
            <a:r>
              <a:rPr lang="en-US" sz="1200" b="0" baseline="0" dirty="0" smtClean="0"/>
              <a:t> – Generally, exterior gust locks are added by the owner.  Gust lock on the yoke, manufacturer.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Winter fronts</a:t>
            </a:r>
            <a:r>
              <a:rPr lang="en-US" sz="1200" b="0" baseline="0" dirty="0" smtClean="0"/>
              <a:t> – Kind of a North Country thing but not in the check list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Cowl Plugs -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Wheel chocks </a:t>
            </a:r>
            <a:r>
              <a:rPr lang="en-US" sz="1200" b="0" baseline="0" dirty="0" smtClean="0"/>
              <a:t>– How many of you have looked right at the wheel chock but failed to remove before taxi?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Tie Downs </a:t>
            </a:r>
            <a:r>
              <a:rPr lang="en-US" sz="1200" b="0" baseline="0" dirty="0" smtClean="0"/>
              <a:t>– Remove…kind of like the wheel chocks, how many of you have???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baseline="0" dirty="0" smtClean="0"/>
              <a:t>Tow bar </a:t>
            </a:r>
            <a:r>
              <a:rPr lang="en-US" sz="1200" b="0" baseline="0" dirty="0" smtClean="0"/>
              <a:t>– some stow in a baggage compartment, others were an afterthought by the owner.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baseline="0" dirty="0" smtClean="0"/>
              <a:t>Presenter: </a:t>
            </a:r>
            <a:r>
              <a:rPr lang="en-US" sz="1200" b="0" i="1" baseline="0" dirty="0" smtClean="0"/>
              <a:t>Ask the audience if they have items not found in the check list on their aircraft.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i="1"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i="0" baseline="0" dirty="0" smtClean="0"/>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62149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200" dirty="0" smtClean="0"/>
              <a:t>Look beyond what the checklist asks for:</a:t>
            </a:r>
          </a:p>
          <a:p>
            <a:pPr marL="0" lvl="0" indent="-182880">
              <a:spcBef>
                <a:spcPts val="0"/>
              </a:spcBef>
              <a:buFont typeface="Arial" panose="020B0604020202020204" pitchFamily="34" charset="0"/>
              <a:buChar char="•"/>
            </a:pPr>
            <a:r>
              <a:rPr lang="en-US" sz="2800" dirty="0" smtClean="0"/>
              <a:t>Normal Check</a:t>
            </a:r>
          </a:p>
          <a:p>
            <a:pPr marL="0" lvl="0" indent="-457200">
              <a:spcBef>
                <a:spcPts val="0"/>
              </a:spcBef>
            </a:pPr>
            <a:r>
              <a:rPr lang="en-US" sz="2400" dirty="0" smtClean="0"/>
              <a:t>            Tires – look normal, inflated</a:t>
            </a:r>
          </a:p>
          <a:p>
            <a:pPr marL="0" lvl="0" indent="-182880">
              <a:spcBef>
                <a:spcPts val="0"/>
              </a:spcBef>
              <a:buFont typeface="Wingdings" panose="05000000000000000000" pitchFamily="2" charset="2"/>
              <a:buChar char="v"/>
            </a:pPr>
            <a:r>
              <a:rPr lang="en-US" sz="2800" dirty="0" smtClean="0">
                <a:solidFill>
                  <a:srgbClr val="002060"/>
                </a:solidFill>
              </a:rPr>
              <a:t>Advanced Check</a:t>
            </a:r>
          </a:p>
          <a:p>
            <a:pPr marL="0" lvl="1">
              <a:spcBef>
                <a:spcPts val="0"/>
              </a:spcBef>
            </a:pPr>
            <a:r>
              <a:rPr lang="en-US" sz="2400" dirty="0" smtClean="0">
                <a:solidFill>
                  <a:srgbClr val="002060"/>
                </a:solidFill>
              </a:rPr>
              <a:t>            Tires – look normal, checked and inflated per AFM to XX</a:t>
            </a:r>
            <a:r>
              <a:rPr lang="en-US" sz="2400" baseline="0" dirty="0" smtClean="0">
                <a:solidFill>
                  <a:srgbClr val="002060"/>
                </a:solidFill>
              </a:rPr>
              <a:t> PSI</a:t>
            </a:r>
          </a:p>
          <a:p>
            <a:pPr marL="0" lvl="1">
              <a:spcBef>
                <a:spcPts val="0"/>
              </a:spcBef>
            </a:pPr>
            <a:r>
              <a:rPr lang="en-US" sz="2400" baseline="0" dirty="0" smtClean="0">
                <a:solidFill>
                  <a:srgbClr val="002060"/>
                </a:solidFill>
              </a:rPr>
              <a:t> </a:t>
            </a:r>
          </a:p>
          <a:p>
            <a:pPr marL="0" lvl="1">
              <a:spcBef>
                <a:spcPts val="0"/>
              </a:spcBef>
            </a:pPr>
            <a:r>
              <a:rPr lang="en-US" sz="2400" b="1" baseline="0" dirty="0" smtClean="0">
                <a:solidFill>
                  <a:srgbClr val="002060"/>
                </a:solidFill>
              </a:rPr>
              <a:t>Note: </a:t>
            </a:r>
            <a:r>
              <a:rPr lang="en-US" sz="2400" i="1" baseline="0" dirty="0" smtClean="0">
                <a:solidFill>
                  <a:srgbClr val="002060"/>
                </a:solidFill>
              </a:rPr>
              <a:t>The First Picture is a Tire that has been running over inflated</a:t>
            </a:r>
          </a:p>
          <a:p>
            <a:pPr marL="0" lvl="1">
              <a:spcBef>
                <a:spcPts val="0"/>
              </a:spcBef>
            </a:pPr>
            <a:r>
              <a:rPr lang="en-US" sz="2400" b="1" baseline="0" dirty="0" smtClean="0">
                <a:solidFill>
                  <a:srgbClr val="002060"/>
                </a:solidFill>
              </a:rPr>
              <a:t>Note: </a:t>
            </a:r>
            <a:r>
              <a:rPr lang="en-US" sz="2400" i="1" baseline="0" dirty="0" smtClean="0">
                <a:solidFill>
                  <a:srgbClr val="002060"/>
                </a:solidFill>
              </a:rPr>
              <a:t>The second picture is a tire that has been given a flat spot form heavy breaking </a:t>
            </a:r>
          </a:p>
          <a:p>
            <a:pPr marL="0" lvl="1">
              <a:spcBef>
                <a:spcPts val="0"/>
              </a:spcBef>
            </a:pPr>
            <a:endParaRPr lang="en-US" sz="2400" i="1" baseline="0" dirty="0" smtClean="0">
              <a:solidFill>
                <a:srgbClr val="002060"/>
              </a:solidFill>
            </a:endParaRPr>
          </a:p>
          <a:p>
            <a:pPr marL="0" lvl="1" indent="-182880">
              <a:spcBef>
                <a:spcPts val="0"/>
              </a:spcBef>
              <a:buFont typeface="Arial" panose="020B0604020202020204" pitchFamily="34" charset="0"/>
              <a:buChar char="•"/>
            </a:pPr>
            <a:r>
              <a:rPr lang="en-US" sz="2800" dirty="0" smtClean="0"/>
              <a:t>Normal Check</a:t>
            </a:r>
          </a:p>
          <a:p>
            <a:pPr marL="0" lvl="1" indent="-182880">
              <a:spcBef>
                <a:spcPts val="0"/>
              </a:spcBef>
            </a:pPr>
            <a:r>
              <a:rPr lang="en-US" sz="2400" dirty="0" smtClean="0"/>
              <a:t>            Fuel Strainer – Drain check color and type</a:t>
            </a:r>
          </a:p>
          <a:p>
            <a:pPr marL="0" lvl="1" indent="-182880">
              <a:spcBef>
                <a:spcPts val="0"/>
              </a:spcBef>
              <a:buFont typeface="Wingdings" panose="05000000000000000000" pitchFamily="2" charset="2"/>
              <a:buChar char="v"/>
            </a:pPr>
            <a:r>
              <a:rPr lang="en-US" sz="2800" dirty="0" smtClean="0">
                <a:solidFill>
                  <a:srgbClr val="002060"/>
                </a:solidFill>
              </a:rPr>
              <a:t>Advanced Check</a:t>
            </a:r>
          </a:p>
          <a:p>
            <a:pPr marL="0" lvl="1">
              <a:spcBef>
                <a:spcPts val="0"/>
              </a:spcBef>
            </a:pPr>
            <a:r>
              <a:rPr lang="en-US" sz="2400" baseline="0" dirty="0" smtClean="0">
                <a:solidFill>
                  <a:srgbClr val="002060"/>
                </a:solidFill>
              </a:rPr>
              <a:t>            </a:t>
            </a:r>
            <a:r>
              <a:rPr lang="en-US" sz="2400" dirty="0" smtClean="0">
                <a:solidFill>
                  <a:srgbClr val="002060"/>
                </a:solidFill>
              </a:rPr>
              <a:t>Fuel Strainer –  Drain, check color and type, No fuel stains or signs of leakage</a:t>
            </a:r>
          </a:p>
          <a:p>
            <a:pPr marL="0" lvl="1">
              <a:spcBef>
                <a:spcPts val="0"/>
              </a:spcBef>
            </a:pPr>
            <a:endParaRPr lang="en-US" sz="2400" dirty="0" smtClean="0">
              <a:solidFill>
                <a:srgbClr val="002060"/>
              </a:solidFill>
            </a:endParaRPr>
          </a:p>
          <a:p>
            <a:pPr marL="0" lvl="1">
              <a:spcBef>
                <a:spcPts val="0"/>
              </a:spcBef>
            </a:pPr>
            <a:r>
              <a:rPr lang="en-US" sz="2400" b="1" dirty="0" smtClean="0">
                <a:solidFill>
                  <a:srgbClr val="002060"/>
                </a:solidFill>
              </a:rPr>
              <a:t>(Next Slide)</a:t>
            </a:r>
          </a:p>
          <a:p>
            <a:pPr marL="182880" indent="-171450">
              <a:spcBef>
                <a:spcPts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155888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82880">
              <a:spcBef>
                <a:spcPts val="0"/>
              </a:spcBef>
              <a:buNone/>
            </a:pPr>
            <a:r>
              <a:rPr lang="en-US" dirty="0" smtClean="0"/>
              <a:t>Assume that there is something wrong, even if you used the best mechanic.</a:t>
            </a:r>
          </a:p>
          <a:p>
            <a:pPr marL="0" indent="-182880">
              <a:spcBef>
                <a:spcPts val="0"/>
              </a:spcBef>
              <a:buNone/>
            </a:pPr>
            <a:endParaRPr lang="en-US" sz="1000" dirty="0" smtClean="0"/>
          </a:p>
          <a:p>
            <a:pPr marL="0" indent="-182880">
              <a:spcBef>
                <a:spcPts val="0"/>
              </a:spcBef>
              <a:buNone/>
            </a:pPr>
            <a:r>
              <a:rPr lang="en-US" dirty="0" smtClean="0"/>
              <a:t>…if you assume that all is right, you’ll miss catching any possible mistakes, worn items or improperly rigged items, or whatever else might be wrong. </a:t>
            </a:r>
          </a:p>
          <a:p>
            <a:pPr marL="0" indent="-182880">
              <a:spcBef>
                <a:spcPts val="0"/>
              </a:spcBef>
              <a:buNone/>
            </a:pPr>
            <a:endParaRPr lang="en-US" dirty="0" smtClean="0"/>
          </a:p>
          <a:p>
            <a:pPr marL="0" indent="-182880">
              <a:spcBef>
                <a:spcPts val="0"/>
              </a:spcBef>
              <a:buNone/>
            </a:pPr>
            <a:r>
              <a:rPr lang="en-US" dirty="0" smtClean="0"/>
              <a:t>For</a:t>
            </a:r>
            <a:r>
              <a:rPr lang="en-US" baseline="0" dirty="0" smtClean="0"/>
              <a:t> instances, take a look at this propeller hub that has been safety wired after maintenance.  See anything wrong? </a:t>
            </a:r>
          </a:p>
          <a:p>
            <a:pPr marL="0" indent="-182880">
              <a:spcBef>
                <a:spcPts val="0"/>
              </a:spcBef>
              <a:buNone/>
            </a:pPr>
            <a:r>
              <a:rPr lang="en-US" b="1" baseline="0" dirty="0" smtClean="0"/>
              <a:t>Presentation Note:</a:t>
            </a:r>
            <a:r>
              <a:rPr lang="en-US" baseline="0" dirty="0" smtClean="0"/>
              <a:t> </a:t>
            </a:r>
            <a:r>
              <a:rPr lang="en-US" i="1" baseline="0" dirty="0" smtClean="0"/>
              <a:t> Give audience time to look over slide.</a:t>
            </a:r>
          </a:p>
          <a:p>
            <a:pPr marL="0" indent="-182880">
              <a:spcBef>
                <a:spcPts val="0"/>
              </a:spcBef>
              <a:buNone/>
            </a:pPr>
            <a:endParaRPr lang="en-US" baseline="0" dirty="0" smtClean="0"/>
          </a:p>
          <a:p>
            <a:pPr marL="0" indent="-182880">
              <a:spcBef>
                <a:spcPts val="0"/>
              </a:spcBef>
              <a:buNone/>
            </a:pPr>
            <a:r>
              <a:rPr lang="en-US" b="1" baseline="0" dirty="0" smtClean="0"/>
              <a:t>(Click)</a:t>
            </a:r>
          </a:p>
          <a:p>
            <a:pPr marL="0" indent="-182880">
              <a:spcBef>
                <a:spcPts val="0"/>
              </a:spcBef>
              <a:buNone/>
            </a:pPr>
            <a:endParaRPr lang="en-US" baseline="0" dirty="0" smtClean="0"/>
          </a:p>
          <a:p>
            <a:pPr marL="0" indent="-182880">
              <a:spcBef>
                <a:spcPts val="0"/>
              </a:spcBef>
              <a:buNone/>
            </a:pPr>
            <a:r>
              <a:rPr lang="en-US" baseline="0" dirty="0" smtClean="0"/>
              <a:t>Note that the safety wire identified was not correctly fastened.  (use the other two pairs of safety tied bolts as examples)</a:t>
            </a:r>
            <a:endParaRPr lang="en-US" dirty="0" smtClean="0"/>
          </a:p>
          <a:p>
            <a:pPr marL="0" indent="-182880">
              <a:spcBef>
                <a:spcPts val="0"/>
              </a:spcBef>
              <a:buNone/>
            </a:pPr>
            <a:endParaRPr lang="en-US" sz="1000" dirty="0" smtClean="0"/>
          </a:p>
          <a:p>
            <a:pPr marL="0" indent="-182880">
              <a:spcBef>
                <a:spcPts val="0"/>
              </a:spcBef>
              <a:buNone/>
            </a:pPr>
            <a:r>
              <a:rPr lang="en-US" dirty="0" smtClean="0"/>
              <a:t>Always take</a:t>
            </a:r>
            <a:r>
              <a:rPr lang="en-US" baseline="0" dirty="0" smtClean="0"/>
              <a:t> extra time to l</a:t>
            </a:r>
            <a:r>
              <a:rPr lang="en-US" dirty="0" smtClean="0"/>
              <a:t>ook over any part(s) of the aircraft that have had maintenance recently performed on them. </a:t>
            </a:r>
          </a:p>
          <a:p>
            <a:pPr marL="0" indent="-182880">
              <a:spcBef>
                <a:spcPts val="0"/>
              </a:spcBef>
              <a:buNone/>
            </a:pPr>
            <a:endParaRPr lang="en-US" dirty="0" smtClean="0"/>
          </a:p>
          <a:p>
            <a:pPr marL="0" indent="-182880">
              <a:spcBef>
                <a:spcPts val="0"/>
              </a:spcBef>
              <a:buNone/>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00631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82880">
              <a:spcBef>
                <a:spcPts val="0"/>
              </a:spcBef>
            </a:pPr>
            <a:r>
              <a:rPr lang="en-US" sz="1200" dirty="0" smtClean="0"/>
              <a:t>Do NOT Assume the part(s) replaced are the ONLY parts removed!</a:t>
            </a:r>
          </a:p>
          <a:p>
            <a:pPr marL="0" indent="-182880">
              <a:spcBef>
                <a:spcPts val="0"/>
              </a:spcBef>
            </a:pPr>
            <a:endParaRPr lang="en-US" sz="1200" dirty="0" smtClean="0"/>
          </a:p>
          <a:p>
            <a:pPr marL="0" indent="-182880">
              <a:spcBef>
                <a:spcPts val="0"/>
              </a:spcBef>
              <a:buNone/>
            </a:pPr>
            <a:r>
              <a:rPr lang="en-US" dirty="0" smtClean="0"/>
              <a:t>Example:  Commander 114TC </a:t>
            </a:r>
          </a:p>
          <a:p>
            <a:pPr marL="0" indent="-182880">
              <a:spcBef>
                <a:spcPts val="0"/>
              </a:spcBef>
              <a:buNone/>
            </a:pPr>
            <a:endParaRPr lang="en-US" dirty="0" smtClean="0"/>
          </a:p>
          <a:p>
            <a:pPr marL="0" lvl="1" indent="-182880">
              <a:spcBef>
                <a:spcPts val="0"/>
              </a:spcBef>
              <a:buFont typeface="Arial" panose="020B0604020202020204" pitchFamily="34" charset="0"/>
              <a:buChar char="•"/>
            </a:pPr>
            <a:r>
              <a:rPr lang="en-US" dirty="0" smtClean="0"/>
              <a:t>Issue: Magneto replacement</a:t>
            </a:r>
          </a:p>
          <a:p>
            <a:pPr marL="0" lvl="1" indent="-182880">
              <a:spcBef>
                <a:spcPts val="0"/>
              </a:spcBef>
              <a:buFont typeface="Arial" panose="020B0604020202020204" pitchFamily="34" charset="0"/>
              <a:buChar char="•"/>
            </a:pPr>
            <a:r>
              <a:rPr lang="en-US" dirty="0" smtClean="0"/>
              <a:t>Task:  Remove cowling,</a:t>
            </a:r>
            <a:r>
              <a:rPr lang="en-US" baseline="0" dirty="0" smtClean="0"/>
              <a:t> </a:t>
            </a:r>
            <a:r>
              <a:rPr lang="en-US" dirty="0" smtClean="0"/>
              <a:t>Left</a:t>
            </a:r>
            <a:r>
              <a:rPr lang="en-US" baseline="0" dirty="0" smtClean="0"/>
              <a:t> Hand </a:t>
            </a:r>
            <a:r>
              <a:rPr lang="en-US" dirty="0" smtClean="0"/>
              <a:t>exhaust system, turbo charger, and supplementary equipment on the LH side of the engine for access.</a:t>
            </a:r>
          </a:p>
          <a:p>
            <a:pPr marL="0" lvl="1" indent="-182880">
              <a:spcBef>
                <a:spcPts val="0"/>
              </a:spcBef>
              <a:buFont typeface="Arial" panose="020B0604020202020204" pitchFamily="34" charset="0"/>
              <a:buChar char="•"/>
            </a:pPr>
            <a:r>
              <a:rPr lang="en-US" dirty="0" smtClean="0"/>
              <a:t>What was being fixed again?</a:t>
            </a:r>
          </a:p>
          <a:p>
            <a:pPr marL="0" indent="-182880">
              <a:spcBef>
                <a:spcPts val="0"/>
              </a:spcBef>
              <a:buNone/>
            </a:pPr>
            <a:endParaRPr lang="en-US" dirty="0" smtClean="0"/>
          </a:p>
          <a:p>
            <a:pPr marL="0" indent="-182880">
              <a:spcBef>
                <a:spcPts val="0"/>
              </a:spcBef>
              <a:buNone/>
            </a:pPr>
            <a:r>
              <a:rPr lang="en-US" dirty="0" smtClean="0"/>
              <a:t>Example: Cessna 172</a:t>
            </a:r>
          </a:p>
          <a:p>
            <a:pPr marL="0" indent="-182880">
              <a:spcBef>
                <a:spcPts val="0"/>
              </a:spcBef>
              <a:buNone/>
            </a:pPr>
            <a:endParaRPr lang="en-US" dirty="0" smtClean="0"/>
          </a:p>
          <a:p>
            <a:pPr marL="0" lvl="1" indent="-182880">
              <a:spcBef>
                <a:spcPts val="0"/>
              </a:spcBef>
              <a:buFont typeface="Arial" panose="020B0604020202020204" pitchFamily="34" charset="0"/>
              <a:buChar char="•"/>
            </a:pPr>
            <a:r>
              <a:rPr lang="en-US" dirty="0" smtClean="0"/>
              <a:t>Issue: Alternator Belt replacement</a:t>
            </a:r>
          </a:p>
          <a:p>
            <a:pPr marL="0" lvl="1" indent="-182880">
              <a:spcBef>
                <a:spcPts val="0"/>
              </a:spcBef>
              <a:buFont typeface="Arial" panose="020B0604020202020204" pitchFamily="34" charset="0"/>
              <a:buChar char="•"/>
            </a:pPr>
            <a:r>
              <a:rPr lang="en-US" dirty="0" smtClean="0"/>
              <a:t>Task:  Remover the propeller, loosen</a:t>
            </a:r>
            <a:r>
              <a:rPr lang="en-US" baseline="0" dirty="0" smtClean="0"/>
              <a:t> the alternator, remove the belt, reinstall…</a:t>
            </a:r>
          </a:p>
          <a:p>
            <a:pPr marL="0" lvl="1" indent="-182880">
              <a:spcBef>
                <a:spcPts val="0"/>
              </a:spcBef>
              <a:buFont typeface="Arial" panose="020B0604020202020204" pitchFamily="34" charset="0"/>
              <a:buChar char="•"/>
            </a:pPr>
            <a:endParaRPr lang="en-US" baseline="0" dirty="0" smtClean="0"/>
          </a:p>
          <a:p>
            <a:pPr marL="0" lvl="1" indent="0">
              <a:spcBef>
                <a:spcPts val="0"/>
              </a:spcBef>
              <a:buFont typeface="Arial" panose="020B0604020202020204" pitchFamily="34" charset="0"/>
              <a:buNone/>
            </a:pPr>
            <a:r>
              <a:rPr lang="en-US" b="1" baseline="0" dirty="0" smtClean="0"/>
              <a:t>(Next Slide)</a:t>
            </a:r>
            <a:endParaRPr lang="en-US" b="1" dirty="0" smtClean="0"/>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38285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Standing back or looking at the aircraft as you walk</a:t>
            </a:r>
            <a:r>
              <a:rPr lang="en-US" sz="1200" baseline="0" dirty="0" smtClean="0"/>
              <a:t> up to it can be very revealing.</a:t>
            </a:r>
          </a:p>
          <a:p>
            <a:endParaRPr lang="en-US" sz="1200" baseline="0" dirty="0" smtClean="0"/>
          </a:p>
          <a:p>
            <a:r>
              <a:rPr lang="en-US" sz="1200" baseline="0" dirty="0" smtClean="0"/>
              <a:t>Since 1994, there have been 69 Accidents where a form of control lock was found as the main causal factor in an accident. </a:t>
            </a:r>
            <a:endParaRPr lang="en-US" sz="1200" dirty="0" smtClean="0"/>
          </a:p>
          <a:p>
            <a:endParaRPr lang="en-US" sz="1200" dirty="0" smtClean="0"/>
          </a:p>
          <a:p>
            <a:r>
              <a:rPr lang="en-US" sz="1200" dirty="0" smtClean="0"/>
              <a:t>Along with your close and personal preflight, look from afar you may be surprised at</a:t>
            </a:r>
            <a:r>
              <a:rPr lang="en-US" sz="1200" baseline="0" dirty="0" smtClean="0"/>
              <a:t> what you can see.  </a:t>
            </a:r>
          </a:p>
          <a:p>
            <a:endParaRPr lang="en-US" sz="120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t>(Next Slide)</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218224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Check for unimpeded flight control surface deflections. Make certain everything</a:t>
            </a:r>
            <a:r>
              <a:rPr lang="en-US" sz="1200" baseline="0" dirty="0" smtClean="0"/>
              <a:t> moves in the proper direction</a:t>
            </a:r>
            <a:r>
              <a:rPr lang="en-US" sz="1200" dirty="0" smtClean="0"/>
              <a:t>!</a:t>
            </a:r>
          </a:p>
          <a:p>
            <a:endParaRPr lang="en-US" sz="1200" dirty="0" smtClean="0"/>
          </a:p>
          <a:p>
            <a:r>
              <a:rPr lang="en-US" sz="1200" dirty="0" smtClean="0"/>
              <a:t>Does the trim tab in this picture seem normal to you?</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baseline="0" dirty="0" smtClean="0"/>
              <a:t>P</a:t>
            </a:r>
            <a:r>
              <a:rPr lang="en-US" b="1" baseline="0" dirty="0" smtClean="0"/>
              <a:t>resentation Note:</a:t>
            </a:r>
            <a:r>
              <a:rPr lang="en-US" baseline="0" dirty="0" smtClean="0"/>
              <a:t> </a:t>
            </a:r>
            <a:r>
              <a:rPr lang="en-US" i="1" baseline="0" dirty="0" smtClean="0"/>
              <a:t> Give audience time to look over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baseline="0"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Nose up Trim?</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Nose Down Trim?</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On the ground or in flight?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Sitting on the ramp, ties down, secured?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baseline="0" dirty="0" smtClean="0"/>
              <a:t>Note: </a:t>
            </a:r>
            <a:r>
              <a:rPr lang="en-US" i="1" baseline="0" dirty="0" smtClean="0"/>
              <a:t>Could the seat belt be holding the yoke back in the secured position?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baseline="0" dirty="0" smtClean="0"/>
              <a:t>P</a:t>
            </a:r>
            <a:r>
              <a:rPr lang="en-US" b="1" baseline="0" dirty="0" smtClean="0"/>
              <a:t>resentation Note:</a:t>
            </a:r>
            <a:r>
              <a:rPr lang="en-US" baseline="0" dirty="0" smtClean="0"/>
              <a:t> </a:t>
            </a:r>
            <a:r>
              <a:rPr lang="en-US" i="1" baseline="0" dirty="0" smtClean="0"/>
              <a:t> Give audience time to look over slide.</a:t>
            </a:r>
          </a:p>
          <a:p>
            <a:endParaRPr lang="en-US" dirty="0" smtClean="0"/>
          </a:p>
          <a:p>
            <a:r>
              <a:rPr lang="en-US" b="1" dirty="0" smtClean="0"/>
              <a:t>(Next</a:t>
            </a:r>
            <a:r>
              <a:rPr lang="en-US" b="1" baseline="0" dirty="0" smtClean="0"/>
              <a: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218409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Some data to</a:t>
            </a:r>
            <a:r>
              <a:rPr lang="en-US" baseline="0" dirty="0" smtClean="0"/>
              <a:t> think about.  Since 1994 there have been 69 accidents involving control locks as the main causal factor.</a:t>
            </a:r>
          </a:p>
          <a:p>
            <a:pPr algn="l"/>
            <a:endParaRPr lang="en-US" baseline="0" dirty="0" smtClean="0"/>
          </a:p>
          <a:p>
            <a:pPr algn="l"/>
            <a:r>
              <a:rPr lang="en-US" b="1" baseline="0" dirty="0" smtClean="0"/>
              <a:t>48%</a:t>
            </a:r>
            <a:r>
              <a:rPr lang="en-US" baseline="0" dirty="0" smtClean="0"/>
              <a:t> of the accidents listed here ended with Fatalities.  </a:t>
            </a:r>
          </a:p>
          <a:p>
            <a:pPr algn="l"/>
            <a:endParaRPr lang="en-US" baseline="0" dirty="0" smtClean="0"/>
          </a:p>
          <a:p>
            <a:pPr algn="l"/>
            <a:r>
              <a:rPr lang="en-US" baseline="0" dirty="0" smtClean="0"/>
              <a:t>A 50/50 chance of survival if you don’t preflight completely or 100% chance of survival if you train and manage the flight prior to takeoff. </a:t>
            </a:r>
          </a:p>
          <a:p>
            <a:pPr algn="l"/>
            <a:endParaRPr lang="en-US" baseline="0" dirty="0" smtClean="0"/>
          </a:p>
          <a:p>
            <a:pPr algn="l"/>
            <a:r>
              <a:rPr lang="en-US" b="1" baseline="0" dirty="0" smtClean="0"/>
              <a:t>(Next Slide)</a:t>
            </a:r>
          </a:p>
          <a:p>
            <a:pPr algn="l"/>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314144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Presentation</a:t>
            </a:r>
            <a:r>
              <a:rPr lang="en-US" b="1" u="none" baseline="0" dirty="0" smtClean="0"/>
              <a:t> Note: </a:t>
            </a:r>
            <a:r>
              <a:rPr lang="en-US" b="0" u="none" baseline="0" dirty="0" smtClean="0"/>
              <a:t> </a:t>
            </a:r>
            <a:r>
              <a:rPr lang="en-US" sz="1200" i="1" kern="1200" dirty="0" smtClean="0">
                <a:solidFill>
                  <a:schemeClr val="tx1"/>
                </a:solidFill>
                <a:effectLst/>
                <a:latin typeface="Times New Roman" pitchFamily="18" charset="0"/>
                <a:ea typeface="+mn-ea"/>
                <a:cs typeface="+mn-cs"/>
              </a:rPr>
              <a:t>Here’s where you can discuss venue logistics, acknowledge sponsors, and deliver other information you want your audience to know in the beginning.  </a:t>
            </a:r>
            <a:endParaRPr lang="en-US" sz="1200" kern="1200" dirty="0" smtClean="0">
              <a:solidFill>
                <a:schemeClr val="tx1"/>
              </a:solidFill>
              <a:effectLst/>
              <a:latin typeface="Times New Roman" pitchFamily="18" charset="0"/>
              <a:ea typeface="+mn-ea"/>
              <a:cs typeface="+mn-cs"/>
            </a:endParaRPr>
          </a:p>
          <a:p>
            <a:endParaRPr lang="en-US" sz="1200" i="1" kern="1200" dirty="0" smtClean="0">
              <a:solidFill>
                <a:schemeClr val="tx1"/>
              </a:solidFill>
              <a:effectLst/>
              <a:latin typeface="Times New Roman" pitchFamily="18" charset="0"/>
              <a:ea typeface="+mn-ea"/>
              <a:cs typeface="+mn-cs"/>
            </a:endParaRPr>
          </a:p>
          <a:p>
            <a:r>
              <a:rPr lang="en-US" sz="1200" i="1" kern="1200" dirty="0" smtClean="0">
                <a:solidFill>
                  <a:schemeClr val="tx1"/>
                </a:solidFill>
                <a:effectLst/>
                <a:latin typeface="Times New Roman" pitchFamily="18" charset="0"/>
                <a:ea typeface="+mn-ea"/>
                <a:cs typeface="+mn-cs"/>
              </a:rPr>
              <a:t>You can add slides after this one to fit your situation. </a:t>
            </a:r>
          </a:p>
          <a:p>
            <a:endParaRPr lang="en-US" sz="1200" b="1" i="1" u="none" kern="1200" dirty="0" smtClean="0">
              <a:solidFill>
                <a:schemeClr val="tx1"/>
              </a:solidFill>
              <a:effectLst/>
              <a:latin typeface="Times New Roman" pitchFamily="18" charset="0"/>
              <a:ea typeface="+mn-ea"/>
              <a:cs typeface="+mn-cs"/>
            </a:endParaRPr>
          </a:p>
          <a:p>
            <a:r>
              <a:rPr lang="en-US" sz="1200" b="1" i="0" u="none" kern="1200" dirty="0" smtClean="0">
                <a:solidFill>
                  <a:schemeClr val="tx1"/>
                </a:solidFill>
                <a:effectLst/>
                <a:latin typeface="Times New Roman" pitchFamily="18" charset="0"/>
                <a:ea typeface="+mn-ea"/>
                <a:cs typeface="+mn-cs"/>
              </a:rPr>
              <a:t>(Next</a:t>
            </a:r>
            <a:r>
              <a:rPr lang="en-US" sz="1200" b="1" i="0" u="none" kern="1200" baseline="0" dirty="0" smtClean="0">
                <a:solidFill>
                  <a:schemeClr val="tx1"/>
                </a:solidFill>
                <a:effectLst/>
                <a:latin typeface="Times New Roman" pitchFamily="18" charset="0"/>
                <a:ea typeface="+mn-ea"/>
                <a:cs typeface="+mn-cs"/>
              </a:rPr>
              <a:t> Slide)</a:t>
            </a:r>
            <a:endParaRPr lang="en-US" b="1" i="0" u="none"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377114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fuel tank</a:t>
            </a:r>
            <a:r>
              <a:rPr lang="en-US" baseline="0" dirty="0" smtClean="0"/>
              <a:t> for water, sediment, proper fuel grade and…look at the fuel tank structure.</a:t>
            </a:r>
          </a:p>
          <a:p>
            <a:endParaRPr lang="en-US" baseline="0" dirty="0" smtClean="0"/>
          </a:p>
          <a:p>
            <a:r>
              <a:rPr lang="en-US" b="1" baseline="0" dirty="0" smtClean="0"/>
              <a:t>(Click)</a:t>
            </a:r>
          </a:p>
          <a:p>
            <a:endParaRPr lang="en-US" baseline="0" dirty="0" smtClean="0"/>
          </a:p>
          <a:p>
            <a:r>
              <a:rPr lang="en-US" baseline="0" dirty="0" smtClean="0"/>
              <a:t>So please share your thoughts on this picture.</a:t>
            </a:r>
          </a:p>
          <a:p>
            <a:pPr marL="171450" indent="-171450">
              <a:buFont typeface="Arial" panose="020B0604020202020204" pitchFamily="34" charset="0"/>
              <a:buChar char="•"/>
            </a:pPr>
            <a:r>
              <a:rPr lang="en-US" baseline="0" dirty="0" smtClean="0"/>
              <a:t>Structure Issue?</a:t>
            </a:r>
          </a:p>
          <a:p>
            <a:pPr marL="171450" indent="-171450">
              <a:buFont typeface="Arial" panose="020B0604020202020204" pitchFamily="34" charset="0"/>
              <a:buChar char="•"/>
            </a:pPr>
            <a:r>
              <a:rPr lang="en-US" baseline="0" dirty="0" smtClean="0"/>
              <a:t>Seal Issue?</a:t>
            </a:r>
          </a:p>
          <a:p>
            <a:pPr marL="171450" indent="-171450">
              <a:buFont typeface="Arial" panose="020B0604020202020204" pitchFamily="34" charset="0"/>
              <a:buChar char="•"/>
            </a:pPr>
            <a:r>
              <a:rPr lang="en-US" baseline="0" dirty="0" smtClean="0"/>
              <a:t>Multiple Issues?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baseline="0" dirty="0" smtClean="0"/>
              <a:t>Presentation Note:</a:t>
            </a:r>
            <a:r>
              <a:rPr lang="en-US" sz="1200" baseline="0" dirty="0" smtClean="0"/>
              <a:t> </a:t>
            </a:r>
            <a:r>
              <a:rPr lang="en-US" sz="1200" i="1" baseline="0" dirty="0" smtClean="0"/>
              <a:t> Give audience time to look over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i="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t>Keep in mind that if you are not looking under the wing as well as over the wing in this case, you are not properly preflighting this aircraft.  Systemic leak issues can be devastating </a:t>
            </a:r>
            <a:r>
              <a:rPr lang="en-US" sz="1200" i="0" baseline="0" dirty="0" smtClean="0"/>
              <a:t>for aircraft structures.  Corrosion, bonding issues, even allowance of toxic chemicals into the cockpit are all a concern for any leak on an aircraft.  In most cases such as this, the issue IS visible from the outside of the aircraft.</a:t>
            </a:r>
            <a:endParaRPr lang="en-US" sz="1200" i="0" baseline="0" dirty="0" smtClean="0"/>
          </a:p>
          <a:p>
            <a:endParaRPr lang="en-US" baseline="0" dirty="0" smtClean="0"/>
          </a:p>
          <a:p>
            <a:r>
              <a:rPr lang="en-US" b="1" baseline="0" dirty="0" smtClean="0"/>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4213765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 looks funny it’s probably not…</a:t>
            </a:r>
          </a:p>
          <a:p>
            <a:endParaRPr lang="en-US" dirty="0" smtClean="0"/>
          </a:p>
          <a:p>
            <a:r>
              <a:rPr lang="en-US" dirty="0" smtClean="0"/>
              <a:t>In this</a:t>
            </a:r>
            <a:r>
              <a:rPr lang="en-US" baseline="0" dirty="0" smtClean="0"/>
              <a:t> photo, the new owner of this Air Tractor was conducting an Annual inspection in preparation for the up coming spray season. At first everything appeared to be in good shape, </a:t>
            </a:r>
            <a:r>
              <a:rPr lang="en-US" baseline="0" dirty="0" smtClean="0"/>
              <a:t>until the he noticed what looked like corrosion under the paint on this elevator.</a:t>
            </a:r>
            <a:endParaRPr lang="en-US" baseline="0" dirty="0" smtClean="0"/>
          </a:p>
          <a:p>
            <a:endParaRPr lang="en-US" baseline="0" dirty="0" smtClean="0"/>
          </a:p>
          <a:p>
            <a:r>
              <a:rPr lang="en-US" b="1"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73251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 Joke! This is what was hiding under that blemish in the paint…</a:t>
            </a:r>
          </a:p>
          <a:p>
            <a:endParaRPr lang="en-US" sz="1200" dirty="0" smtClean="0"/>
          </a:p>
          <a:p>
            <a:r>
              <a:rPr lang="en-US" sz="1200" dirty="0" smtClean="0"/>
              <a:t>It’s one thing to ignore the rust on your car,</a:t>
            </a:r>
            <a:r>
              <a:rPr lang="en-US" sz="1200" baseline="0" dirty="0" smtClean="0"/>
              <a:t> but it is entirely another to ignore rust or corrosion on an aircraft.  The initial inspection for the this purchase found no issues and was returned to service by the original owner.  The new owner felt he needed a personal look at the aircraft so a second Annual was accomplished to verify.</a:t>
            </a:r>
          </a:p>
          <a:p>
            <a:endParaRPr lang="en-US" sz="1200" baseline="0" dirty="0" smtClean="0"/>
          </a:p>
          <a:p>
            <a:r>
              <a:rPr lang="en-US" sz="1200" baseline="0" dirty="0" smtClean="0"/>
              <a:t>It was during the preflight that the suspect Elevator showed signs of issue near the torque tube structure.</a:t>
            </a:r>
          </a:p>
          <a:p>
            <a:r>
              <a:rPr lang="en-US" sz="1200" baseline="0" dirty="0" smtClean="0"/>
              <a:t>The elevator was removed and the torque tube revealed the cause of the deformation of the painted surface.</a:t>
            </a:r>
          </a:p>
          <a:p>
            <a:r>
              <a:rPr lang="en-US" sz="1200" baseline="0" dirty="0" smtClean="0"/>
              <a:t>An inspection of the opposite torque tube revealed the same issue of corrosion.  Both torques tubes were replaced and the repairman returned the aircraft to service.</a:t>
            </a:r>
          </a:p>
          <a:p>
            <a:endParaRPr lang="en-US" sz="1200" baseline="0" dirty="0" smtClean="0"/>
          </a:p>
          <a:p>
            <a:r>
              <a:rPr lang="en-US" sz="1200" baseline="0" dirty="0" smtClean="0"/>
              <a:t>What if anything should you be inspecting after this repair?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baseline="0" dirty="0" smtClean="0"/>
              <a:t>Presentation Note:</a:t>
            </a:r>
            <a:r>
              <a:rPr lang="en-US" sz="1200" baseline="0" dirty="0" smtClean="0"/>
              <a:t> </a:t>
            </a:r>
            <a:r>
              <a:rPr lang="en-US" sz="1200" i="1" baseline="0" dirty="0" smtClean="0"/>
              <a:t> Give audience time to respond.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i="0" baseline="0" dirty="0" smtClean="0"/>
              <a:t>Safety nuts, wires, cables? (Airworthy)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i="0" baseline="0" dirty="0" smtClean="0"/>
              <a:t>Did the repair require documentation? (Yes)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i="0" baseline="0" dirty="0" smtClean="0"/>
              <a:t>Did the repair require the elevator be rebalanced prior to being returned to service?  (Yes)</a:t>
            </a:r>
          </a:p>
          <a:p>
            <a:endParaRPr lang="en-US" sz="1200" baseline="0" dirty="0" smtClean="0"/>
          </a:p>
          <a:p>
            <a:r>
              <a:rPr lang="en-US" sz="1200"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858573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Some aircraft</a:t>
            </a:r>
            <a:r>
              <a:rPr lang="en-US" sz="1400" baseline="0" dirty="0" smtClean="0"/>
              <a:t> have many inspection doors, panels, or hatches.  All need to be checked and secured prior to your departure.  </a:t>
            </a:r>
          </a:p>
          <a:p>
            <a:endParaRPr lang="en-US" sz="1400" baseline="0" dirty="0" smtClean="0"/>
          </a:p>
          <a:p>
            <a:r>
              <a:rPr lang="en-US" sz="1400" baseline="0" dirty="0" smtClean="0"/>
              <a:t>See anything wrong with the aileron cable in the picture on the right?</a:t>
            </a:r>
            <a:r>
              <a:rPr lang="en-US" sz="1400" b="1" baseline="0"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1" baseline="0" dirty="0" smtClean="0"/>
              <a:t>Presentation Note:</a:t>
            </a:r>
            <a:r>
              <a:rPr lang="en-US" sz="1400" baseline="0" dirty="0" smtClean="0"/>
              <a:t> </a:t>
            </a:r>
            <a:r>
              <a:rPr lang="en-US" sz="1400" i="1" baseline="0" dirty="0" smtClean="0"/>
              <a:t> Give audience time to look over slide.</a:t>
            </a:r>
          </a:p>
          <a:p>
            <a:r>
              <a:rPr lang="en-US" sz="1400" b="1" baseline="0" dirty="0" smtClean="0"/>
              <a:t> </a:t>
            </a:r>
          </a:p>
          <a:p>
            <a:r>
              <a:rPr lang="en-US" sz="1400" b="1" baseline="0" dirty="0" smtClean="0"/>
              <a:t>(Click)</a:t>
            </a:r>
          </a:p>
          <a:p>
            <a:endParaRPr lang="en-US" sz="1400" baseline="0" dirty="0" smtClean="0"/>
          </a:p>
          <a:p>
            <a:r>
              <a:rPr lang="en-US" sz="1400" baseline="0" dirty="0" smtClean="0"/>
              <a:t>Perhaps there needs to be a safety wire there?  May have to ask the mechanic just to be sure.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969803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Use your senses during</a:t>
            </a:r>
            <a:r>
              <a:rPr lang="en-US" sz="1200" baseline="0" dirty="0" smtClean="0"/>
              <a:t> your walk around and in your everyday flying:</a:t>
            </a:r>
          </a:p>
          <a:p>
            <a:endParaRPr lang="en-US" sz="1200" baseline="0" dirty="0" smtClean="0"/>
          </a:p>
          <a:p>
            <a:pPr marL="171450" indent="-171450">
              <a:buFont typeface="Arial" panose="020B0604020202020204" pitchFamily="34" charset="0"/>
              <a:buChar char="•"/>
            </a:pPr>
            <a:r>
              <a:rPr lang="en-US" sz="1200" dirty="0" smtClean="0"/>
              <a:t>Do you SMELL anything abnormal? </a:t>
            </a:r>
          </a:p>
          <a:p>
            <a:pPr marL="171450" indent="-171450">
              <a:buFont typeface="Arial" panose="020B0604020202020204" pitchFamily="34" charset="0"/>
              <a:buChar char="•"/>
            </a:pPr>
            <a:r>
              <a:rPr lang="en-US" sz="1200" dirty="0" smtClean="0"/>
              <a:t>Fuel? </a:t>
            </a:r>
            <a:r>
              <a:rPr lang="en-US" sz="1200" i="1" dirty="0" smtClean="0"/>
              <a:t> (Grade, Additives possibly)</a:t>
            </a:r>
          </a:p>
          <a:p>
            <a:pPr marL="171450" indent="-171450">
              <a:buFont typeface="Arial" panose="020B0604020202020204" pitchFamily="34" charset="0"/>
              <a:buChar char="•"/>
            </a:pPr>
            <a:r>
              <a:rPr lang="en-US" sz="1200" dirty="0" smtClean="0"/>
              <a:t>Oil?    </a:t>
            </a:r>
            <a:r>
              <a:rPr lang="en-US" sz="1200" i="1" dirty="0" smtClean="0"/>
              <a:t>Oil Grade my change, Oil weight, Oil type (Mineral Oil to Synthetic) </a:t>
            </a:r>
          </a:p>
          <a:p>
            <a:pPr marL="171450" indent="-171450">
              <a:buFont typeface="Arial" panose="020B0604020202020204" pitchFamily="34" charset="0"/>
              <a:buChar char="•"/>
            </a:pPr>
            <a:r>
              <a:rPr lang="en-US" sz="1200" dirty="0" smtClean="0"/>
              <a:t>Does it vibrate more than usual (how does it feel</a:t>
            </a:r>
            <a:r>
              <a:rPr lang="en-US" sz="1200" baseline="0" dirty="0" smtClean="0"/>
              <a:t> in flight</a:t>
            </a:r>
            <a:r>
              <a:rPr lang="en-US" sz="1200" dirty="0" smtClean="0"/>
              <a:t>)? </a:t>
            </a:r>
          </a:p>
          <a:p>
            <a:pPr marL="171450" indent="-171450">
              <a:buFont typeface="Arial" panose="020B0604020202020204" pitchFamily="34" charset="0"/>
              <a:buChar char="•"/>
            </a:pPr>
            <a:r>
              <a:rPr lang="en-US" sz="1200" dirty="0" smtClean="0"/>
              <a:t>Do you TASTE (or smell for that matter) any of that acrid smoke that comes with burning electrical items? </a:t>
            </a:r>
          </a:p>
          <a:p>
            <a:pPr marL="171450" indent="-171450">
              <a:buFont typeface="Arial" panose="020B0604020202020204" pitchFamily="34" charset="0"/>
              <a:buChar char="•"/>
            </a:pPr>
            <a:r>
              <a:rPr lang="en-US" sz="1200" dirty="0" smtClean="0"/>
              <a:t>Step 10 to 15 feet back from the airplane, does anything LOOK out of place? </a:t>
            </a:r>
          </a:p>
          <a:p>
            <a:pPr marL="628650" lvl="1" indent="-171450">
              <a:buFont typeface="Arial" panose="020B0604020202020204" pitchFamily="34" charset="0"/>
              <a:buChar char="•"/>
            </a:pPr>
            <a:r>
              <a:rPr lang="en-US" sz="1200" dirty="0" smtClean="0"/>
              <a:t>Do the Ailerons look</a:t>
            </a:r>
            <a:r>
              <a:rPr lang="en-US" sz="1200" baseline="0" dirty="0" smtClean="0"/>
              <a:t> even or matched in the neutral position?</a:t>
            </a:r>
          </a:p>
          <a:p>
            <a:pPr marL="628650" lvl="1" indent="-171450">
              <a:buFont typeface="Arial" panose="020B0604020202020204" pitchFamily="34" charset="0"/>
              <a:buChar char="•"/>
            </a:pPr>
            <a:r>
              <a:rPr lang="en-US" sz="1200" baseline="0" dirty="0" smtClean="0"/>
              <a:t>Does the trim look right?</a:t>
            </a:r>
          </a:p>
          <a:p>
            <a:pPr marL="628650" lvl="1"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Be prepared to abort the takeoff if something goes wrong or doesn’t feel right. </a:t>
            </a:r>
          </a:p>
          <a:p>
            <a:pPr marL="171450" indent="-171450">
              <a:buFont typeface="Arial" panose="020B0604020202020204" pitchFamily="34" charset="0"/>
              <a:buChar char="•"/>
            </a:pPr>
            <a:endParaRPr lang="en-US" sz="1200" dirty="0" smtClean="0"/>
          </a:p>
          <a:p>
            <a:pPr marL="0" indent="0">
              <a:buFont typeface="Arial" panose="020B0604020202020204" pitchFamily="34" charset="0"/>
              <a:buNone/>
            </a:pPr>
            <a:r>
              <a:rPr lang="en-US" sz="1200" b="1" dirty="0" smtClean="0"/>
              <a:t>(Next</a:t>
            </a:r>
            <a:r>
              <a:rPr lang="en-US" sz="1200" b="1" baseline="0" dirty="0" smtClean="0"/>
              <a:t> Slide)</a:t>
            </a:r>
            <a:endParaRPr lang="en-US" sz="1200" b="1" dirty="0" smtClean="0"/>
          </a:p>
          <a:p>
            <a:pPr marL="171450" indent="-171450">
              <a:buFont typeface="Arial" panose="020B0604020202020204" pitchFamily="34" charset="0"/>
              <a:buChar char="•"/>
            </a:pPr>
            <a:endParaRPr lang="en-US" sz="1200" dirty="0" smtClean="0"/>
          </a:p>
          <a:p>
            <a:pPr marL="0" indent="0">
              <a:buFont typeface="Arial" panose="020B0604020202020204" pitchFamily="34" charset="0"/>
              <a:buNone/>
            </a:pPr>
            <a:endParaRPr lang="en-US" sz="1200" dirty="0" smtClean="0"/>
          </a:p>
          <a:p>
            <a:pPr marL="171450" indent="-171450">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08554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After an oil change, always check the engine oil level to ensure it has the proper amount of oil</a:t>
            </a:r>
          </a:p>
          <a:p>
            <a:pPr marL="628650" lvl="1" indent="-171450">
              <a:buFont typeface="Arial" panose="020B0604020202020204" pitchFamily="34" charset="0"/>
              <a:buChar char="•"/>
            </a:pPr>
            <a:r>
              <a:rPr lang="en-US" dirty="0" smtClean="0"/>
              <a:t>Where do you find what kind of oil was used?   </a:t>
            </a:r>
            <a:r>
              <a:rPr lang="en-US" i="1" dirty="0" smtClean="0"/>
              <a:t>(Engine Logbook)</a:t>
            </a:r>
          </a:p>
          <a:p>
            <a:pPr marL="628650" lvl="1" indent="-171450">
              <a:buFont typeface="Arial" panose="020B0604020202020204" pitchFamily="34" charset="0"/>
              <a:buChar char="•"/>
            </a:pPr>
            <a:r>
              <a:rPr lang="en-US" dirty="0" smtClean="0"/>
              <a:t>Standard Grade Oil?   </a:t>
            </a:r>
            <a:r>
              <a:rPr lang="en-US" i="1" dirty="0" smtClean="0"/>
              <a:t>(Engine Logbook)</a:t>
            </a:r>
          </a:p>
          <a:p>
            <a:pPr marL="628650" lvl="1" indent="-171450">
              <a:buFont typeface="Arial" panose="020B0604020202020204" pitchFamily="34" charset="0"/>
              <a:buChar char="•"/>
            </a:pPr>
            <a:r>
              <a:rPr lang="en-US" dirty="0" smtClean="0"/>
              <a:t>Synthetic Oil?     </a:t>
            </a:r>
            <a:r>
              <a:rPr lang="en-US" i="1" dirty="0" smtClean="0"/>
              <a:t>(Engine Logbook)</a:t>
            </a:r>
          </a:p>
          <a:p>
            <a:pPr marL="628650" lvl="1" indent="-171450">
              <a:buFont typeface="Arial" panose="020B0604020202020204" pitchFamily="34" charset="0"/>
              <a:buChar char="•"/>
            </a:pPr>
            <a:r>
              <a:rPr lang="en-US" dirty="0" smtClean="0"/>
              <a:t>Mineral Oil?        </a:t>
            </a:r>
            <a:r>
              <a:rPr lang="en-US" i="1" dirty="0" smtClean="0"/>
              <a:t>(Maybe not anymore…)</a:t>
            </a:r>
          </a:p>
          <a:p>
            <a:pPr marL="628650" lvl="1" indent="-171450">
              <a:buFont typeface="Arial" panose="020B0604020202020204" pitchFamily="34" charset="0"/>
              <a:buChar char="•"/>
            </a:pPr>
            <a:r>
              <a:rPr lang="en-US" dirty="0" smtClean="0"/>
              <a:t>Vegetable Oil?    </a:t>
            </a:r>
            <a:r>
              <a:rPr lang="en-US" i="1" dirty="0" smtClean="0"/>
              <a:t>(just checking)</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Always check your Engine/Airframe</a:t>
            </a:r>
            <a:r>
              <a:rPr lang="en-US" baseline="0" dirty="0" smtClean="0"/>
              <a:t> </a:t>
            </a:r>
            <a:r>
              <a:rPr lang="en-US" dirty="0" smtClean="0"/>
              <a:t>logbook and paperwork prior to flight to ensure the correct records have been entered</a:t>
            </a:r>
          </a:p>
          <a:p>
            <a:pPr marL="628650" lvl="1" indent="-171450">
              <a:buFont typeface="Arial" panose="020B0604020202020204" pitchFamily="34" charset="0"/>
              <a:buChar char="•"/>
            </a:pPr>
            <a:r>
              <a:rPr lang="en-US" dirty="0" smtClean="0"/>
              <a:t>Verify the proper oil grade and type were used for your aircraft.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If you see a warning tag/sign on the aircraft, or on the sign-out or status board, DO NOT FLY THE AIRCRAFT! Check with the maintenance facility prior to taking the aircraft.</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643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Get to know your mechanic!  </a:t>
            </a:r>
          </a:p>
          <a:p>
            <a:pPr marL="171450" indent="-171450">
              <a:buFont typeface="Arial" panose="020B0604020202020204" pitchFamily="34" charset="0"/>
              <a:buChar char="•"/>
            </a:pPr>
            <a:r>
              <a:rPr lang="en-US" sz="1200" dirty="0" smtClean="0"/>
              <a:t>Participate in, or observe your mechanic perform, an annual or 100 hour inspection.</a:t>
            </a:r>
          </a:p>
          <a:p>
            <a:pPr marL="171450" indent="-171450">
              <a:buFont typeface="Arial" panose="020B0604020202020204" pitchFamily="34" charset="0"/>
              <a:buChar char="•"/>
            </a:pPr>
            <a:r>
              <a:rPr lang="en-US" sz="1200" dirty="0" smtClean="0"/>
              <a:t>Look at your aircraft, see what hides behind those inspection covers. Not saying you must but if</a:t>
            </a:r>
            <a:r>
              <a:rPr lang="en-US" sz="1200" baseline="0" dirty="0" smtClean="0"/>
              <a:t> the aircraft is new to you…</a:t>
            </a:r>
            <a:endParaRPr lang="en-US" sz="1200" dirty="0" smtClean="0"/>
          </a:p>
          <a:p>
            <a:pPr marL="171450" indent="-171450">
              <a:buFont typeface="Arial" panose="020B0604020202020204" pitchFamily="34" charset="0"/>
              <a:buChar char="•"/>
            </a:pPr>
            <a:r>
              <a:rPr lang="en-US" sz="1200" dirty="0" smtClean="0"/>
              <a:t>Identify items fond on the checklist that are only seen as a switch in the cockpit.</a:t>
            </a:r>
          </a:p>
          <a:p>
            <a:pPr marL="171450" indent="-171450">
              <a:buFont typeface="Arial" panose="020B0604020202020204" pitchFamily="34" charset="0"/>
              <a:buChar char="•"/>
            </a:pPr>
            <a:endParaRPr lang="en-US" sz="1200" dirty="0" smtClean="0"/>
          </a:p>
          <a:p>
            <a:pPr marL="0" indent="0">
              <a:buFont typeface="Arial" panose="020B0604020202020204" pitchFamily="34" charset="0"/>
              <a:buNone/>
            </a:pPr>
            <a:r>
              <a:rPr lang="en-US" sz="1200" b="1" dirty="0" smtClean="0"/>
              <a:t>(Next Slide)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769905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dirty="0" smtClean="0"/>
              <a:t>Join us for Part 3 – </a:t>
            </a:r>
          </a:p>
          <a:p>
            <a:pPr marL="0" indent="0" eaLnBrk="1" hangingPunct="1">
              <a:buNone/>
            </a:pPr>
            <a:r>
              <a:rPr lang="en-US" altLang="en-US" dirty="0" smtClean="0"/>
              <a:t>	“Preflight in a Box” – a hands on education package that includes hands on preflight of one or more aircraft.</a:t>
            </a:r>
          </a:p>
          <a:p>
            <a:pPr marL="0" indent="0" eaLnBrk="1" hangingPunct="1">
              <a:buNone/>
            </a:pPr>
            <a:endParaRPr lang="en-US" altLang="en-US" sz="800" b="1" dirty="0" smtClean="0"/>
          </a:p>
          <a:p>
            <a:pPr marL="0" indent="0" algn="ctr" eaLnBrk="1" hangingPunct="1">
              <a:buNone/>
            </a:pPr>
            <a:r>
              <a:rPr lang="en-US" altLang="en-US" b="1" i="1" dirty="0" smtClean="0">
                <a:solidFill>
                  <a:srgbClr val="002060"/>
                </a:solidFill>
              </a:rPr>
              <a:t>“TELL US WHY THE AIRCRAFT SHOULD NOT BE FLOWN…”</a:t>
            </a:r>
          </a:p>
          <a:p>
            <a:pPr marL="0" indent="0" eaLnBrk="1" hangingPunct="1">
              <a:buNone/>
            </a:pPr>
            <a:endParaRPr lang="en-US" altLang="en-US" sz="800" dirty="0" smtClean="0"/>
          </a:p>
          <a:p>
            <a:r>
              <a:rPr lang="en-US" altLang="en-US" dirty="0" smtClean="0"/>
              <a:t> FAASafety.gov users watch for a SPANS announcement in the </a:t>
            </a:r>
            <a:r>
              <a:rPr lang="en-US" altLang="en-US" b="1" dirty="0" smtClean="0"/>
              <a:t>next year </a:t>
            </a:r>
            <a:r>
              <a:rPr lang="en-US" altLang="en-US" dirty="0" smtClean="0"/>
              <a:t>or contact your local FAASTeam for more information.</a:t>
            </a:r>
          </a:p>
          <a:p>
            <a:pPr marL="0" indent="0" eaLnBrk="1" hangingPunct="1">
              <a:buNone/>
            </a:pPr>
            <a:r>
              <a:rPr lang="en-US" altLang="en-US" dirty="0" smtClean="0"/>
              <a:t>  </a:t>
            </a:r>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969324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 are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dirty="0"/>
          </a:p>
        </p:txBody>
      </p:sp>
    </p:spTree>
    <p:extLst>
      <p:ext uri="{BB962C8B-B14F-4D97-AF65-F5344CB8AC3E}">
        <p14:creationId xmlns:p14="http://schemas.microsoft.com/office/powerpoint/2010/main" val="1309211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I’ll leave this slide on screen while I take some questions from the audience.</a:t>
            </a:r>
          </a:p>
          <a:p>
            <a:endParaRPr lang="en-US" baseline="0" dirty="0"/>
          </a:p>
          <a:p>
            <a:r>
              <a:rPr lang="en-US" sz="1200" kern="1200" dirty="0">
                <a:solidFill>
                  <a:schemeClr val="tx1"/>
                </a:solidFill>
                <a:effectLst/>
                <a:latin typeface="Times New Roman" pitchFamily="18" charset="0"/>
                <a:ea typeface="+mn-ea"/>
                <a:cs typeface="+mn-cs"/>
              </a:rPr>
              <a:t>AC 90-114B Automatic Dependent Surveillance-Broadcast Operations</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AC 00-63A Use of Flight Deck Displays of Digital Weather and Aeronautical Information  (This AC has a Change Revision CH2 coming out very shortly)  This AC addresses both the Federal Aviation Administration (FAA) FIS–Broadcast (FIS-B) provided through the Automatic Dependent Surveillance–Broadcast (ADS-B) Universal Access Transceiver (UAT) network and non-FAA FIS systems provided through commercial data link services.</a:t>
            </a:r>
          </a:p>
          <a:p>
            <a:endParaRPr lang="en-US" baseline="0" dirty="0"/>
          </a:p>
          <a:p>
            <a:endParaRPr lang="en-US" baseline="0" dirty="0"/>
          </a:p>
          <a:p>
            <a:r>
              <a:rPr lang="en-US" b="1" baseline="0" dirty="0" smtClean="0"/>
              <a:t>Presentation </a:t>
            </a:r>
            <a:r>
              <a:rPr lang="en-US" b="1" baseline="0" dirty="0"/>
              <a:t>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96088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D90076AF-2F62-48C4-8F3D-7573AD4225B1}" type="slidenum">
              <a:rPr lang="en-US" altLang="en-US" sz="1000">
                <a:latin typeface="Times New Roman" panose="02020603050405020304" pitchFamily="18" charset="0"/>
              </a:rPr>
              <a:pPr eaLnBrk="1" hangingPunct="1"/>
              <a:t>3</a:t>
            </a:fld>
            <a:endParaRPr lang="en-US" altLang="en-US" sz="10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419100" y="703263"/>
            <a:ext cx="6172200" cy="3473450"/>
          </a:xfrm>
          <a:ln/>
        </p:spPr>
      </p:sp>
      <p:sp>
        <p:nvSpPr>
          <p:cNvPr id="56324"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The Topic of the Month for September is:</a:t>
            </a:r>
          </a:p>
          <a:p>
            <a:pPr marL="0" indent="0" algn="l">
              <a:buNone/>
            </a:pPr>
            <a:endParaRPr lang="en-US" altLang="en-US" dirty="0" smtClean="0"/>
          </a:p>
          <a:p>
            <a:pPr marL="0" indent="0" algn="l">
              <a:buNone/>
            </a:pPr>
            <a:r>
              <a:rPr lang="en-US" altLang="en-US" dirty="0" smtClean="0"/>
              <a:t>Preflight</a:t>
            </a:r>
            <a:r>
              <a:rPr lang="en-US" altLang="en-US" baseline="0" dirty="0" smtClean="0"/>
              <a:t> after maintenance  </a:t>
            </a:r>
          </a:p>
          <a:p>
            <a:pPr marL="0" indent="0" algn="ctr">
              <a:buNone/>
            </a:pPr>
            <a:endParaRPr lang="en-US" altLang="en-US" baseline="0" dirty="0" smtClean="0"/>
          </a:p>
          <a:p>
            <a:pPr marL="0" indent="0" algn="l">
              <a:buNone/>
            </a:pPr>
            <a:r>
              <a:rPr lang="en-US" altLang="en-US" dirty="0" smtClean="0"/>
              <a:t>This presentation is the one of three topic related events that you may be interested in.  Let’s talk</a:t>
            </a:r>
          </a:p>
          <a:p>
            <a:pPr marL="0" indent="0" algn="l">
              <a:buNone/>
            </a:pPr>
            <a:r>
              <a:rPr lang="en-US" altLang="en-US" dirty="0" smtClean="0"/>
              <a:t>briefly about each and then on to the our topic…</a:t>
            </a:r>
          </a:p>
          <a:p>
            <a:pPr eaLnBrk="1" hangingPunct="1">
              <a:spcBef>
                <a:spcPts val="0"/>
              </a:spcBef>
              <a:spcAft>
                <a:spcPts val="1200"/>
              </a:spcAft>
              <a:buFont typeface="Wingdings" panose="05000000000000000000" pitchFamily="2" charset="2"/>
              <a:buNone/>
            </a:pPr>
            <a:endParaRPr lang="en-US" altLang="en-US" dirty="0" smtClean="0"/>
          </a:p>
          <a:p>
            <a:pPr eaLnBrk="1" hangingPunct="1">
              <a:spcBef>
                <a:spcPts val="0"/>
              </a:spcBef>
              <a:spcAft>
                <a:spcPts val="1200"/>
              </a:spcAft>
              <a:buFont typeface="Wingdings" panose="05000000000000000000" pitchFamily="2" charset="2"/>
              <a:buNone/>
            </a:pPr>
            <a:r>
              <a:rPr lang="en-US" altLang="en-US" b="1" dirty="0" smtClean="0"/>
              <a:t>(Next</a:t>
            </a:r>
            <a:r>
              <a:rPr lang="en-US" altLang="en-US" b="1" baseline="0" dirty="0" smtClean="0"/>
              <a:t> Slide)</a:t>
            </a:r>
            <a:endParaRPr lang="en-US" altLang="en-US" b="1" dirty="0" smtClean="0"/>
          </a:p>
          <a:p>
            <a:endParaRPr lang="en-US" altLang="en-US" dirty="0" smtClean="0"/>
          </a:p>
        </p:txBody>
      </p:sp>
    </p:spTree>
    <p:extLst>
      <p:ext uri="{BB962C8B-B14F-4D97-AF65-F5344CB8AC3E}">
        <p14:creationId xmlns:p14="http://schemas.microsoft.com/office/powerpoint/2010/main" val="1075064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NTSB Safety Alert — Advanced Preflight After Maintenance: </a:t>
            </a:r>
            <a:r>
              <a:rPr lang="en-US" sz="1200" u="sng" dirty="0" smtClean="0"/>
              <a:t>https://go.usa.gov/cK7Py</a:t>
            </a:r>
          </a:p>
          <a:p>
            <a:r>
              <a:rPr lang="en-US" sz="1200" dirty="0" smtClean="0"/>
              <a:t>FAA’s Advanced Preflight Pamphlet: </a:t>
            </a:r>
            <a:r>
              <a:rPr lang="en-US" sz="1200" u="sng" dirty="0" smtClean="0"/>
              <a:t>https://go.usa.gov/xVy44</a:t>
            </a:r>
          </a:p>
          <a:p>
            <a:r>
              <a:rPr lang="en-US" sz="1200" dirty="0" smtClean="0"/>
              <a:t>“Advanced Preflight,” FAA Safety Briefing, Mar/Apr 2012: </a:t>
            </a:r>
            <a:r>
              <a:rPr lang="en-US" sz="1200" u="sng" dirty="0" smtClean="0"/>
              <a:t>https://go.usa.gov/cK7ma</a:t>
            </a:r>
            <a:endParaRPr lang="en-US" sz="1200"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510128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from anyone?</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4080296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427341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a:t>
            </a:r>
            <a:r>
              <a:rPr lang="en-US" b="0" baseline="0" dirty="0" smtClean="0"/>
              <a:t> welcome all feedback.  You can scan the QR code on screen to reach our feedback webpage.</a:t>
            </a:r>
          </a:p>
          <a:p>
            <a:endParaRPr lang="en-US" b="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33</a:t>
            </a:fld>
            <a:endParaRPr lang="en-US"/>
          </a:p>
        </p:txBody>
      </p:sp>
    </p:spTree>
    <p:extLst>
      <p:ext uri="{BB962C8B-B14F-4D97-AF65-F5344CB8AC3E}">
        <p14:creationId xmlns:p14="http://schemas.microsoft.com/office/powerpoint/2010/main" val="358236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400" dirty="0" smtClean="0">
                <a:solidFill>
                  <a:srgbClr val="002060"/>
                </a:solidFill>
              </a:rPr>
              <a:t>Earlier this Quarter,  </a:t>
            </a:r>
          </a:p>
          <a:p>
            <a:pPr marL="0" indent="0" algn="l">
              <a:buNone/>
            </a:pPr>
            <a:r>
              <a:rPr lang="en-US" sz="1400" dirty="0" smtClean="0">
                <a:solidFill>
                  <a:srgbClr val="002060"/>
                </a:solidFill>
              </a:rPr>
              <a:t>CFI Open Forums covered:  </a:t>
            </a:r>
            <a:r>
              <a:rPr lang="en-US" dirty="0" smtClean="0"/>
              <a:t>Preflight After Maintenance and how to properly teach you as an advanced student.</a:t>
            </a:r>
          </a:p>
          <a:p>
            <a:endParaRPr lang="en-US" dirty="0" smtClean="0"/>
          </a:p>
          <a:p>
            <a:r>
              <a:rPr lang="en-US" dirty="0" smtClean="0"/>
              <a:t>Why advanced student?  This tasking is for going beyond the normal preflight</a:t>
            </a:r>
            <a:r>
              <a:rPr lang="en-US" baseline="0" dirty="0" smtClean="0"/>
              <a:t>, doing everything we can to preflight the aircraft.</a:t>
            </a:r>
            <a:endParaRPr lang="en-US"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CFIs understand that they are the foundation and by examples set, they foster learning that will affect safety now and in the future.</a:t>
            </a:r>
          </a:p>
          <a:p>
            <a:endParaRPr lang="en-US" baseline="0" dirty="0" smtClean="0"/>
          </a:p>
          <a:p>
            <a:r>
              <a:rPr lang="en-US" baseline="0" dirty="0" smtClean="0"/>
              <a:t>Contact your local CFI, FAASTeam Program Manager (FPM) or FAASTeam Representative, for more information on this topic or future forums designed to support your training.</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00842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last of the three events for this topic will be a hands on exercise that will allow you to demonstrate the act of preflighting an aircraft.    </a:t>
            </a:r>
          </a:p>
          <a:p>
            <a:endParaRPr lang="en-US" dirty="0" smtClean="0"/>
          </a:p>
          <a:p>
            <a:pPr marL="0" indent="0">
              <a:buNone/>
            </a:pPr>
            <a:r>
              <a:rPr lang="en-US" dirty="0" smtClean="0"/>
              <a:t>Preflight in a box as it is called will, </a:t>
            </a:r>
          </a:p>
          <a:p>
            <a:pPr marL="0" indent="0">
              <a:buNone/>
            </a:pPr>
            <a:endParaRPr lang="en-US" dirty="0" smtClean="0"/>
          </a:p>
          <a:p>
            <a:pPr marL="0" indent="0">
              <a:buNone/>
            </a:pPr>
            <a:r>
              <a:rPr lang="en-US" dirty="0" smtClean="0"/>
              <a:t>after a short discussion, allow the event attendees to test their skills at preflighting and further reinforce the task is done right! </a:t>
            </a:r>
          </a:p>
          <a:p>
            <a:pPr marL="0" indent="0">
              <a:buNone/>
            </a:pPr>
            <a:endParaRPr lang="en-US" dirty="0" smtClean="0"/>
          </a:p>
          <a:p>
            <a:pPr marL="0" indent="0">
              <a:buNone/>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82228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students of</a:t>
            </a:r>
            <a:r>
              <a:rPr lang="en-US" baseline="0" dirty="0" smtClean="0"/>
              <a:t> aviation wouldn’t you agree?!</a:t>
            </a:r>
          </a:p>
          <a:p>
            <a:endParaRPr lang="en-US" baseline="0" dirty="0" smtClean="0"/>
          </a:p>
          <a:p>
            <a:pPr marL="0" indent="0">
              <a:buNone/>
            </a:pPr>
            <a:r>
              <a:rPr lang="en-US" b="0" dirty="0" smtClean="0"/>
              <a:t>In the beginning, we  understood the necessity for a thorough preflight and doing it right: </a:t>
            </a:r>
          </a:p>
          <a:p>
            <a:pPr marL="171450" indent="-171450">
              <a:buFont typeface="Arial" panose="020B0604020202020204" pitchFamily="34" charset="0"/>
              <a:buChar char="•"/>
            </a:pPr>
            <a:r>
              <a:rPr lang="en-US" b="0" dirty="0" smtClean="0"/>
              <a:t>Following the manufacturers checklist</a:t>
            </a:r>
          </a:p>
          <a:p>
            <a:pPr marL="171450" indent="-171450">
              <a:buFont typeface="Arial" panose="020B0604020202020204" pitchFamily="34" charset="0"/>
              <a:buChar char="•"/>
            </a:pPr>
            <a:r>
              <a:rPr lang="en-US" b="0" dirty="0" smtClean="0"/>
              <a:t>Checking the status board </a:t>
            </a:r>
          </a:p>
          <a:p>
            <a:pPr marL="171450" indent="-171450">
              <a:buFont typeface="Arial" panose="020B0604020202020204" pitchFamily="34" charset="0"/>
              <a:buChar char="•"/>
            </a:pPr>
            <a:r>
              <a:rPr lang="en-US" b="0" dirty="0" smtClean="0"/>
              <a:t>Reviewing any past discrepancies</a:t>
            </a:r>
          </a:p>
          <a:p>
            <a:pPr marL="0" indent="0">
              <a:buNone/>
            </a:pPr>
            <a:r>
              <a:rPr lang="en-US" dirty="0" smtClean="0"/>
              <a:t>We understood</a:t>
            </a:r>
            <a:r>
              <a:rPr lang="en-US" baseline="0" dirty="0" smtClean="0"/>
              <a:t> the important stuff pointed out by our CFIs, but do we still remember what’s not on the manufacturers checklist? Items that are just as important:</a:t>
            </a:r>
          </a:p>
          <a:p>
            <a:pPr marL="171450" indent="-171450">
              <a:buFont typeface="Arial" panose="020B0604020202020204" pitchFamily="34" charset="0"/>
              <a:buChar char="•"/>
            </a:pPr>
            <a:r>
              <a:rPr lang="en-US" baseline="0" dirty="0" smtClean="0"/>
              <a:t>Who flew the aircraft last?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Presentation Note:</a:t>
            </a:r>
            <a:r>
              <a:rPr lang="en-US" baseline="0" dirty="0" smtClean="0"/>
              <a:t> </a:t>
            </a:r>
            <a:r>
              <a:rPr lang="en-US" i="1" baseline="0" dirty="0" smtClean="0"/>
              <a:t> Give audience time to respond.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i="1" baseline="0" dirty="0" smtClean="0"/>
              <a:t>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baseline="0" dirty="0" smtClean="0"/>
              <a:t>Note: </a:t>
            </a:r>
            <a:r>
              <a:rPr lang="en-US" b="0" i="1" baseline="0" dirty="0" smtClean="0"/>
              <a:t>If the aircraft is based at a training school or there is student activity in the aircraft wear on tires and such my of </a:t>
            </a:r>
            <a:r>
              <a:rPr lang="en-US" i="1" baseline="0" dirty="0" smtClean="0"/>
              <a:t>higher concern than a personally owned aircraft.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1" baseline="0" dirty="0" smtClean="0"/>
          </a:p>
          <a:p>
            <a:pPr marL="171450" indent="-171450">
              <a:buFont typeface="Arial" panose="020B0604020202020204" pitchFamily="34" charset="0"/>
              <a:buChar char="•"/>
            </a:pPr>
            <a:r>
              <a:rPr lang="en-US" baseline="0" dirty="0" smtClean="0"/>
              <a:t>What maintenance has the aircraft had?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Presentation Note:</a:t>
            </a:r>
            <a:r>
              <a:rPr lang="en-US" baseline="0" dirty="0" smtClean="0"/>
              <a:t> </a:t>
            </a:r>
            <a:r>
              <a:rPr lang="en-US" i="1" baseline="0" dirty="0" smtClean="0"/>
              <a:t> Give audience time to respond.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1" baseline="0" dirty="0" smtClean="0"/>
          </a:p>
          <a:p>
            <a:pPr marL="171450" indent="-171450">
              <a:buFont typeface="Arial" panose="020B0604020202020204" pitchFamily="34" charset="0"/>
              <a:buChar char="•"/>
            </a:pPr>
            <a:r>
              <a:rPr lang="en-US" baseline="0" dirty="0" smtClean="0"/>
              <a:t>Did I truly check under the cowling or just check the oil?</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Presentation Note:</a:t>
            </a:r>
            <a:r>
              <a:rPr lang="en-US" baseline="0" dirty="0" smtClean="0"/>
              <a:t> </a:t>
            </a:r>
            <a:r>
              <a:rPr lang="en-US" i="1" baseline="0" dirty="0" smtClean="0"/>
              <a:t> Give audience time to respond.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1" baseline="0"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How many of you use a flashlight for your daytime preflight?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How easy is it to see through that little oil access door to the rest of the engine and its components?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Presentation Note:</a:t>
            </a:r>
            <a:r>
              <a:rPr lang="en-US" baseline="0" dirty="0" smtClean="0"/>
              <a:t> </a:t>
            </a:r>
            <a:r>
              <a:rPr lang="en-US" i="1" baseline="0" dirty="0" smtClean="0"/>
              <a:t> Give audience time to respond.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1" baseline="0" dirty="0" smtClean="0"/>
          </a:p>
          <a:p>
            <a:pPr marL="171450" indent="-171450">
              <a:buFont typeface="Arial" panose="020B0604020202020204" pitchFamily="34" charset="0"/>
              <a:buChar char="•"/>
            </a:pPr>
            <a:r>
              <a:rPr lang="en-US" baseline="0" dirty="0" smtClean="0"/>
              <a:t>Did I truly look at the landing gear, brakes, and brake lines on my Mooney or just look from above?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Presentation Note:</a:t>
            </a:r>
            <a:r>
              <a:rPr lang="en-US" baseline="0" dirty="0" smtClean="0"/>
              <a:t> </a:t>
            </a:r>
            <a:r>
              <a:rPr lang="en-US" i="1" baseline="0" dirty="0" smtClean="0"/>
              <a:t> Give audience time to respond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Did I look at the bottom side of the tire or just the front of the tire for wear ‘n tear?</a:t>
            </a:r>
            <a:endParaRPr lang="en-US" dirty="0" smtClean="0"/>
          </a:p>
          <a:p>
            <a:pPr marL="0" indent="0" algn="ctr">
              <a:buNone/>
            </a:pPr>
            <a:endParaRPr lang="en-US" sz="8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Over</a:t>
            </a:r>
            <a:r>
              <a:rPr lang="en-US" baseline="0" dirty="0" smtClean="0"/>
              <a:t> the years we have learned that planning ahead or in this case reviewing the history of the aircraft is beneficial to the outcome of every flight.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(Click)</a:t>
            </a:r>
            <a:endParaRPr lang="en-US"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One might say we are not “Putting the cart before the horse”,</a:t>
            </a:r>
            <a:r>
              <a:rPr lang="en-US" baseline="0" dirty="0" smtClean="0"/>
              <a:t> preventing what may be life threatening in the future.</a:t>
            </a:r>
            <a:r>
              <a:rPr 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One question does come to mind with this photo: How is he going to stop?</a:t>
            </a:r>
            <a:endParaRPr lang="en-US" b="1" dirty="0" smtClean="0"/>
          </a:p>
          <a:p>
            <a:pPr marL="0" indent="0">
              <a:buNone/>
            </a:pPr>
            <a:endParaRPr lang="en-US" dirty="0" smtClean="0"/>
          </a:p>
          <a:p>
            <a:pPr marL="0" indent="0">
              <a:buNone/>
            </a:pPr>
            <a:r>
              <a:rPr lang="en-US" dirty="0" smtClean="0"/>
              <a:t>At some point in our careers we will find an</a:t>
            </a:r>
            <a:r>
              <a:rPr lang="en-US" baseline="0" dirty="0" smtClean="0"/>
              <a:t> aircraft that has been altered:</a:t>
            </a:r>
          </a:p>
          <a:p>
            <a:pPr marL="171450" indent="-171450">
              <a:buFont typeface="Arial" panose="020B0604020202020204" pitchFamily="34" charset="0"/>
              <a:buChar char="•"/>
            </a:pPr>
            <a:r>
              <a:rPr lang="en-US" baseline="0" dirty="0" smtClean="0"/>
              <a:t>New equipment, GPS, or Fuel totalizer</a:t>
            </a:r>
          </a:p>
          <a:p>
            <a:pPr marL="171450" indent="-171450">
              <a:buFont typeface="Arial" panose="020B0604020202020204" pitchFamily="34" charset="0"/>
              <a:buChar char="•"/>
            </a:pPr>
            <a:r>
              <a:rPr lang="en-US" baseline="0" dirty="0" smtClean="0"/>
              <a:t>STC changes to limitations or general operations of the aircraft</a:t>
            </a:r>
          </a:p>
          <a:p>
            <a:pPr marL="0" indent="0">
              <a:buFont typeface="Arial" panose="020B0604020202020204" pitchFamily="34" charset="0"/>
              <a:buNone/>
            </a:pPr>
            <a:r>
              <a:rPr lang="en-US" baseline="0" dirty="0" smtClean="0"/>
              <a:t>Staying ahead of the game simply involves knowing everything you can about an aircraft before you pick up the checklist and preflight the aircraft.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 students this presentation will introduce you to various processes necessary to properly preflight an aircraft.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(Next Slide)</a:t>
            </a:r>
          </a:p>
          <a:p>
            <a:pPr marL="0" indent="0">
              <a:buNone/>
            </a:pPr>
            <a:endParaRPr lang="en-US" baseline="0" dirty="0" smtClean="0"/>
          </a:p>
          <a:p>
            <a:pPr marL="0" indent="0">
              <a:buNone/>
            </a:pPr>
            <a:endParaRPr lang="en-US" dirty="0" smtClean="0"/>
          </a:p>
          <a:p>
            <a:pPr marL="0" indent="0">
              <a:buNone/>
            </a:pPr>
            <a:endParaRPr lang="en-US" sz="80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86505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The General Aviation Joint Safety Committee (GAJSC) and the National Transportation Safety Board (NTSB) have determined that a significant number of general aviation fatalities could be avoided if pilots were to conduct more thorough preflight inspections of aircraft that have just been returned to service. In-flight emergencies have been the direct result of maintenance personnel who have serviced or installed systems incorrectly. In many cases, although the maintenance personnel made the initial mistake, the pilot could have prevented the accident by performing a thorough or advanced preflight check.</a:t>
            </a:r>
          </a:p>
          <a:p>
            <a:r>
              <a:rPr lang="en-US" u="none" strike="noStrike" dirty="0" smtClean="0">
                <a:effectLst/>
                <a:hlinkClick r:id="rId3"/>
              </a:rPr>
              <a:t/>
            </a:r>
            <a:br>
              <a:rPr lang="en-US" u="none" strike="noStrike" dirty="0" smtClean="0">
                <a:effectLst/>
                <a:hlinkClick r:id="rId3"/>
              </a:rPr>
            </a:br>
            <a:r>
              <a:rPr lang="en-US" b="1" i="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82976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Oral or written checklist, which one do you use?</a:t>
            </a:r>
          </a:p>
          <a:p>
            <a:endParaRPr lang="en-US" dirty="0" smtClean="0"/>
          </a:p>
          <a:p>
            <a:r>
              <a:rPr lang="en-US" sz="1200" b="0" i="0" kern="1200" dirty="0" smtClean="0">
                <a:solidFill>
                  <a:schemeClr val="tx1"/>
                </a:solidFill>
                <a:effectLst/>
                <a:latin typeface="Times New Roman" pitchFamily="18" charset="0"/>
                <a:ea typeface="+mn-ea"/>
                <a:cs typeface="+mn-cs"/>
              </a:rPr>
              <a:t>An aviation checklist is a tool used to</a:t>
            </a:r>
            <a:r>
              <a:rPr lang="en-US" sz="1200" b="1" i="0" kern="1200" dirty="0" smtClean="0">
                <a:solidFill>
                  <a:schemeClr val="tx1"/>
                </a:solidFill>
                <a:effectLst/>
                <a:latin typeface="Times New Roman" pitchFamily="18" charset="0"/>
                <a:ea typeface="+mn-ea"/>
                <a:cs typeface="+mn-cs"/>
              </a:rPr>
              <a:t> identify any potential risks to aircraft</a:t>
            </a:r>
            <a:r>
              <a:rPr lang="en-US" sz="1200" b="0" i="0" kern="1200" dirty="0" smtClean="0">
                <a:solidFill>
                  <a:schemeClr val="tx1"/>
                </a:solidFill>
                <a:effectLst/>
                <a:latin typeface="Times New Roman" pitchFamily="18" charset="0"/>
                <a:ea typeface="+mn-ea"/>
                <a:cs typeface="+mn-cs"/>
              </a:rPr>
              <a:t> before take-off, in</a:t>
            </a:r>
            <a:r>
              <a:rPr lang="en-US" sz="1200" b="0" i="0" kern="1200" baseline="0" dirty="0" smtClean="0">
                <a:solidFill>
                  <a:schemeClr val="tx1"/>
                </a:solidFill>
                <a:effectLst/>
                <a:latin typeface="Times New Roman" pitchFamily="18" charset="0"/>
                <a:ea typeface="+mn-ea"/>
                <a:cs typeface="+mn-cs"/>
              </a:rPr>
              <a:t> </a:t>
            </a:r>
            <a:r>
              <a:rPr lang="en-US" sz="1200" b="0" i="0" kern="1200" dirty="0" smtClean="0">
                <a:solidFill>
                  <a:schemeClr val="tx1"/>
                </a:solidFill>
                <a:effectLst/>
                <a:latin typeface="Times New Roman" pitchFamily="18" charset="0"/>
                <a:ea typeface="+mn-ea"/>
                <a:cs typeface="+mn-cs"/>
              </a:rPr>
              <a:t>flight, landing, and taxiing. It guides pilots and aircraft safety officers in ensuring airworthiness. It helps determine irregularities that need to be addressed immediately to prevent any flight incidents or fatalities.</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When is the last time you looked at the checklist?  </a:t>
            </a:r>
          </a:p>
          <a:p>
            <a:r>
              <a:rPr lang="en-US" sz="1200" b="1" i="0" kern="1200" dirty="0" smtClean="0">
                <a:solidFill>
                  <a:schemeClr val="tx1"/>
                </a:solidFill>
                <a:effectLst/>
                <a:latin typeface="Times New Roman" pitchFamily="18" charset="0"/>
                <a:ea typeface="+mn-ea"/>
                <a:cs typeface="+mn-cs"/>
              </a:rPr>
              <a:t>Presenter</a:t>
            </a:r>
            <a:r>
              <a:rPr lang="en-US" sz="1200" b="1" i="0" kern="1200" baseline="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The WHOLE check list? </a:t>
            </a:r>
          </a:p>
          <a:p>
            <a:r>
              <a:rPr lang="en-US" sz="1200" b="1" i="0" kern="1200" dirty="0" smtClean="0">
                <a:solidFill>
                  <a:schemeClr val="tx1"/>
                </a:solidFill>
                <a:effectLst/>
                <a:latin typeface="Times New Roman" pitchFamily="18" charset="0"/>
                <a:ea typeface="+mn-ea"/>
                <a:cs typeface="+mn-cs"/>
              </a:rPr>
              <a:t>Presenter:</a:t>
            </a:r>
            <a:r>
              <a:rPr lang="en-US" sz="1200" b="1"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endParaRPr lang="en-US" sz="1200" b="0" i="1" kern="1200" dirty="0" smtClean="0">
              <a:solidFill>
                <a:schemeClr val="tx1"/>
              </a:solidFill>
              <a:effectLst/>
              <a:latin typeface="Times New Roman" pitchFamily="18" charset="0"/>
              <a:ea typeface="+mn-ea"/>
              <a:cs typeface="+mn-cs"/>
            </a:endParaRP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When</a:t>
            </a:r>
            <a:r>
              <a:rPr lang="en-US" sz="1200" b="0" i="0" kern="1200" baseline="0" dirty="0" smtClean="0">
                <a:solidFill>
                  <a:schemeClr val="tx1"/>
                </a:solidFill>
                <a:effectLst/>
                <a:latin typeface="Times New Roman" pitchFamily="18" charset="0"/>
                <a:ea typeface="+mn-ea"/>
                <a:cs typeface="+mn-cs"/>
              </a:rPr>
              <a:t> did you last look at the Emergency Procedures for your aircraft? </a:t>
            </a:r>
          </a:p>
          <a:p>
            <a:r>
              <a:rPr lang="en-US" sz="1200" b="1" i="0" kern="1200" dirty="0" smtClean="0">
                <a:solidFill>
                  <a:schemeClr val="tx1"/>
                </a:solidFill>
                <a:effectLst/>
                <a:latin typeface="Times New Roman" pitchFamily="18" charset="0"/>
                <a:ea typeface="+mn-ea"/>
                <a:cs typeface="+mn-cs"/>
              </a:rPr>
              <a:t>Presenter:</a:t>
            </a:r>
            <a:r>
              <a:rPr lang="en-US" sz="1200" b="1"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Pause for a response and discussion.</a:t>
            </a:r>
            <a:endParaRPr lang="en-US" sz="1200" b="0" i="0" kern="1200" baseline="0" dirty="0" smtClean="0">
              <a:solidFill>
                <a:schemeClr val="tx1"/>
              </a:solidFill>
              <a:effectLst/>
              <a:latin typeface="Times New Roman" pitchFamily="18" charset="0"/>
              <a:ea typeface="+mn-ea"/>
              <a:cs typeface="+mn-cs"/>
            </a:endParaRPr>
          </a:p>
          <a:p>
            <a:endParaRPr lang="en-US" sz="1200" b="0" i="0" kern="1200" baseline="0" dirty="0" smtClean="0">
              <a:solidFill>
                <a:schemeClr val="tx1"/>
              </a:solidFill>
              <a:effectLst/>
              <a:latin typeface="Times New Roman" pitchFamily="18" charset="0"/>
              <a:ea typeface="+mn-ea"/>
              <a:cs typeface="+mn-cs"/>
            </a:endParaRPr>
          </a:p>
          <a:p>
            <a:r>
              <a:rPr lang="en-US" sz="1200" b="1" i="0" kern="1200" baseline="0" dirty="0" smtClean="0">
                <a:solidFill>
                  <a:schemeClr val="tx1"/>
                </a:solidFill>
                <a:effectLst/>
                <a:latin typeface="Times New Roman" pitchFamily="18" charset="0"/>
                <a:ea typeface="+mn-ea"/>
                <a:cs typeface="+mn-cs"/>
              </a:rPr>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304050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smtClean="0"/>
              <a:t>An aircraft checklist is a formal list used to identify, schedule, compare, or verify a group of elements or actions. </a:t>
            </a:r>
          </a:p>
          <a:p>
            <a:pPr marL="171450" indent="-171450">
              <a:buFont typeface="Arial" panose="020B0604020202020204" pitchFamily="34" charset="0"/>
              <a:buChar char="•"/>
            </a:pPr>
            <a:r>
              <a:rPr lang="en-US" b="0" dirty="0" smtClean="0"/>
              <a:t>visual or oral aid </a:t>
            </a:r>
            <a:r>
              <a:rPr lang="en-US" b="0" i="1" dirty="0" smtClean="0"/>
              <a:t>that enables the user to overcome the limitations of short-term human memory. </a:t>
            </a:r>
          </a:p>
          <a:p>
            <a:pPr marL="171450" indent="-171450">
              <a:buFont typeface="Arial" panose="020B0604020202020204" pitchFamily="34" charset="0"/>
              <a:buChar char="•"/>
            </a:pPr>
            <a:r>
              <a:rPr lang="en-US" b="0" dirty="0" smtClean="0"/>
              <a:t>may be published in a manual, </a:t>
            </a:r>
          </a:p>
          <a:p>
            <a:pPr marL="171450" indent="-171450">
              <a:buFont typeface="Arial" panose="020B0604020202020204" pitchFamily="34" charset="0"/>
              <a:buChar char="•"/>
            </a:pPr>
            <a:r>
              <a:rPr lang="en-US" b="0" dirty="0" smtClean="0"/>
              <a:t>designed for independent use </a:t>
            </a:r>
            <a:r>
              <a:rPr lang="en-US" b="0" i="1" dirty="0" smtClean="0"/>
              <a:t>so that the user does not have to reference a manual. </a:t>
            </a:r>
          </a:p>
          <a:p>
            <a:pPr marL="171450" indent="-171450">
              <a:buFont typeface="Arial" panose="020B0604020202020204" pitchFamily="34" charset="0"/>
              <a:buChar char="•"/>
            </a:pPr>
            <a:r>
              <a:rPr lang="en-US" b="0" dirty="0" smtClean="0"/>
              <a:t>used to ensure that a particular series of specified actions or procedures are accomplished in correct sequence. </a:t>
            </a:r>
          </a:p>
          <a:p>
            <a:pPr marL="171450" indent="-171450">
              <a:buFont typeface="Arial" panose="020B0604020202020204" pitchFamily="34" charset="0"/>
              <a:buChar char="•"/>
            </a:pPr>
            <a:r>
              <a:rPr lang="en-US" b="0" dirty="0" smtClean="0"/>
              <a:t>is used to verify that the correct aircraft configuration has been established </a:t>
            </a:r>
            <a:r>
              <a:rPr lang="en-US" b="0" i="1" dirty="0" smtClean="0"/>
              <a:t>in specified phases of flight.</a:t>
            </a:r>
          </a:p>
          <a:p>
            <a:pPr marL="0" indent="0">
              <a:buFont typeface="Arial" panose="020B0604020202020204" pitchFamily="34" charset="0"/>
              <a:buNone/>
            </a:pPr>
            <a:endParaRPr lang="en-US" b="0" i="1"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42590566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1.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7771187"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356600" y="153924"/>
            <a:ext cx="992718" cy="909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03644" y="1149626"/>
            <a:ext cx="4345532" cy="2883853"/>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14751" y="4151795"/>
            <a:ext cx="2466975" cy="1847850"/>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7280" y="3608116"/>
            <a:ext cx="2072310" cy="1381540"/>
          </a:xfrm>
          <a:prstGeom prst="rect">
            <a:avLst/>
          </a:prstGeom>
          <a:ln w="76200">
            <a:solidFill>
              <a:schemeClr val="bg1"/>
            </a:solidFill>
          </a:ln>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77280" y="5075720"/>
            <a:ext cx="2169537" cy="1610144"/>
          </a:xfrm>
          <a:prstGeom prst="rect">
            <a:avLst/>
          </a:prstGeom>
        </p:spPr>
      </p:pic>
      <p:sp>
        <p:nvSpPr>
          <p:cNvPr id="11" name="Rectangle 8"/>
          <p:cNvSpPr txBox="1">
            <a:spLocks noChangeArrowheads="1"/>
          </p:cNvSpPr>
          <p:nvPr userDrawn="1"/>
        </p:nvSpPr>
        <p:spPr bwMode="auto">
          <a:xfrm>
            <a:off x="1024933" y="603147"/>
            <a:ext cx="4953000" cy="110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ＭＳ Ｐゴシック" charset="0"/>
              </a:defRPr>
            </a:lvl1pPr>
            <a:lvl2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4000" b="1">
                <a:solidFill>
                  <a:schemeClr val="bg1"/>
                </a:solidFill>
                <a:latin typeface="Arial" charset="0"/>
                <a:ea typeface="ＭＳ Ｐゴシック" charset="0"/>
              </a:defRPr>
            </a:lvl6pPr>
            <a:lvl7pPr marL="914400" algn="l" rtl="0" fontAlgn="base">
              <a:spcBef>
                <a:spcPct val="0"/>
              </a:spcBef>
              <a:spcAft>
                <a:spcPct val="0"/>
              </a:spcAft>
              <a:defRPr sz="4000" b="1">
                <a:solidFill>
                  <a:schemeClr val="bg1"/>
                </a:solidFill>
                <a:latin typeface="Arial" charset="0"/>
                <a:ea typeface="ＭＳ Ｐゴシック" charset="0"/>
              </a:defRPr>
            </a:lvl7pPr>
            <a:lvl8pPr marL="1371600" algn="l" rtl="0" fontAlgn="base">
              <a:spcBef>
                <a:spcPct val="0"/>
              </a:spcBef>
              <a:spcAft>
                <a:spcPct val="0"/>
              </a:spcAft>
              <a:defRPr sz="4000" b="1">
                <a:solidFill>
                  <a:schemeClr val="bg1"/>
                </a:solidFill>
                <a:latin typeface="Arial" charset="0"/>
                <a:ea typeface="ＭＳ Ｐゴシック" charset="0"/>
              </a:defRPr>
            </a:lvl8pPr>
            <a:lvl9pPr marL="1828800" algn="l" rtl="0" fontAlgn="base">
              <a:spcBef>
                <a:spcPct val="0"/>
              </a:spcBef>
              <a:spcAft>
                <a:spcPct val="0"/>
              </a:spcAft>
              <a:defRPr sz="4000" b="1">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rgbClr val="002060"/>
                </a:solidFill>
                <a:effectLst/>
                <a:uLnTx/>
                <a:uFillTx/>
                <a:latin typeface="Arial"/>
                <a:ea typeface="ＭＳ Ｐゴシック"/>
                <a:cs typeface="+mj-cs"/>
              </a:rPr>
              <a:t>The National FAA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rgbClr val="002060"/>
                </a:solidFill>
                <a:effectLst/>
                <a:uLnTx/>
                <a:uFillTx/>
                <a:latin typeface="Arial"/>
                <a:ea typeface="ＭＳ Ｐゴシック"/>
                <a:cs typeface="+mj-cs"/>
              </a:rPr>
              <a:t>Safety</a:t>
            </a:r>
            <a:r>
              <a:rPr kumimoji="0" lang="en-US" sz="3200" i="0" u="none" strike="noStrike" kern="0" cap="none" spc="0" normalizeH="0" noProof="0" dirty="0" smtClean="0">
                <a:ln>
                  <a:noFill/>
                </a:ln>
                <a:solidFill>
                  <a:srgbClr val="002060"/>
                </a:solidFill>
                <a:effectLst/>
                <a:uLnTx/>
                <a:uFillTx/>
                <a:latin typeface="Arial"/>
                <a:ea typeface="ＭＳ Ｐゴシック"/>
                <a:cs typeface="+mj-cs"/>
              </a:rPr>
              <a:t> Team Presents</a:t>
            </a:r>
          </a:p>
          <a:p>
            <a:pPr marL="0" marR="0" lvl="0" indent="0" defTabSz="914400" rtl="0" eaLnBrk="1" fontAlgn="base" latinLnBrk="0" hangingPunct="1">
              <a:lnSpc>
                <a:spcPct val="100000"/>
              </a:lnSpc>
              <a:spcBef>
                <a:spcPct val="0"/>
              </a:spcBef>
              <a:spcAft>
                <a:spcPct val="0"/>
              </a:spcAft>
              <a:buClrTx/>
              <a:buSzTx/>
              <a:buFontTx/>
              <a:buNone/>
              <a:tabLst/>
              <a:defRPr/>
            </a:pPr>
            <a:endParaRPr lang="en-US" sz="3200" kern="0" baseline="0" dirty="0">
              <a:solidFill>
                <a:srgbClr val="002060"/>
              </a:solidFill>
              <a:latin typeface="Arial"/>
              <a:ea typeface="ＭＳ Ｐゴシック"/>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i="0" u="none" strike="noStrike" kern="0" cap="none" spc="0" normalizeH="0" baseline="0" noProof="0" dirty="0" smtClean="0">
              <a:ln>
                <a:noFill/>
              </a:ln>
              <a:solidFill>
                <a:schemeClr val="tx1"/>
              </a:solidFill>
              <a:effectLst/>
              <a:uLnTx/>
              <a:uFillTx/>
              <a:latin typeface="Arial"/>
              <a:ea typeface="ＭＳ Ｐゴシック"/>
              <a:cs typeface="+mj-cs"/>
            </a:endParaRPr>
          </a:p>
        </p:txBody>
      </p:sp>
      <p:sp>
        <p:nvSpPr>
          <p:cNvPr id="12" name="Text Box 1051"/>
          <p:cNvSpPr txBox="1">
            <a:spLocks noChangeArrowheads="1"/>
          </p:cNvSpPr>
          <p:nvPr userDrawn="1"/>
        </p:nvSpPr>
        <p:spPr bwMode="auto">
          <a:xfrm>
            <a:off x="388775" y="4351176"/>
            <a:ext cx="405973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Presented to: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By: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Date:</a:t>
            </a:r>
          </a:p>
        </p:txBody>
      </p:sp>
      <p:sp>
        <p:nvSpPr>
          <p:cNvPr id="15" name="Rectangle 1026"/>
          <p:cNvSpPr txBox="1">
            <a:spLocks noChangeArrowheads="1"/>
          </p:cNvSpPr>
          <p:nvPr userDrawn="1"/>
        </p:nvSpPr>
        <p:spPr bwMode="auto">
          <a:xfrm>
            <a:off x="373225" y="5529127"/>
            <a:ext cx="3946849" cy="87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sz="2000" dirty="0" smtClean="0"/>
              <a:t>Produced by: </a:t>
            </a:r>
            <a:r>
              <a:rPr lang="en-US" sz="2000" i="1" dirty="0" smtClean="0"/>
              <a:t>AFS 850</a:t>
            </a:r>
          </a:p>
          <a:p>
            <a:pPr eaLnBrk="1" hangingPunct="1">
              <a:buNone/>
            </a:pPr>
            <a:r>
              <a:rPr lang="en-US" sz="2000" i="1" dirty="0" smtClean="0"/>
              <a:t>National FAA Safety Team</a:t>
            </a:r>
          </a:p>
        </p:txBody>
      </p:sp>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9284" y="6248400"/>
            <a:ext cx="231648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085808"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9939866" y="6248400"/>
            <a:ext cx="1468353" cy="457200"/>
          </a:xfrm>
          <a:prstGeom prst="rect">
            <a:avLst/>
          </a:prstGeom>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5" y="1795830"/>
            <a:ext cx="6139447" cy="1067092"/>
          </a:xfrm>
        </p:spPr>
        <p:txBody>
          <a:bodyPr/>
          <a:lstStyle>
            <a:lvl1pPr marL="0" indent="0">
              <a:buFontTx/>
              <a:buNone/>
              <a:defRPr sz="3200" baseline="0">
                <a:solidFill>
                  <a:schemeClr val="bg2"/>
                </a:solidFill>
              </a:defRPr>
            </a:lvl1pPr>
          </a:lstStyle>
          <a:p>
            <a:pPr lvl="0"/>
            <a:r>
              <a:rPr lang="en-US" noProof="0" dirty="0" smtClean="0"/>
              <a:t>Title here</a:t>
            </a:r>
          </a:p>
        </p:txBody>
      </p:sp>
      <p:sp>
        <p:nvSpPr>
          <p:cNvPr id="63515" name="Text Box 1051"/>
          <p:cNvSpPr txBox="1">
            <a:spLocks noChangeArrowheads="1"/>
          </p:cNvSpPr>
          <p:nvPr userDrawn="1"/>
        </p:nvSpPr>
        <p:spPr bwMode="auto">
          <a:xfrm>
            <a:off x="303302" y="377864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7771187"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136467" y="153924"/>
            <a:ext cx="1212851"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216455" y="5290453"/>
            <a:ext cx="6040581"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dirty="0" smtClean="0"/>
              <a:t>Produced</a:t>
            </a:r>
            <a:r>
              <a:rPr lang="en-US" sz="2400" baseline="0" dirty="0" smtClean="0"/>
              <a:t> by:</a:t>
            </a:r>
          </a:p>
          <a:p>
            <a:pPr>
              <a:buNone/>
            </a:pPr>
            <a:r>
              <a:rPr lang="en-US" sz="2400" i="0" baseline="0" dirty="0" smtClean="0"/>
              <a:t>The National FAA Safety Team (FAASTeam)</a:t>
            </a:r>
          </a:p>
        </p:txBody>
      </p:sp>
      <p:pic>
        <p:nvPicPr>
          <p:cNvPr id="11" name="Picture 5" descr="1798489157_aa5f05bf1f"/>
          <p:cNvPicPr>
            <a:picLocks noChangeAspect="1" noChangeArrowheads="1"/>
          </p:cNvPicPr>
          <p:nvPr userDrawn="1"/>
        </p:nvPicPr>
        <p:blipFill>
          <a:blip r:embed="rId5">
            <a:extLst>
              <a:ext uri="{28A0092B-C50C-407E-A947-70E740481C1C}">
                <a14:useLocalDpi xmlns:a14="http://schemas.microsoft.com/office/drawing/2010/main" val="0"/>
              </a:ext>
            </a:extLst>
          </a:blip>
          <a:srcRect l="40167"/>
          <a:stretch>
            <a:fillRect/>
          </a:stretch>
        </p:blipFill>
        <p:spPr bwMode="auto">
          <a:xfrm>
            <a:off x="6761992" y="1972125"/>
            <a:ext cx="5174652" cy="431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106777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userDrawn="1"/>
        </p:nvSpPr>
        <p:spPr bwMode="auto">
          <a:xfrm>
            <a:off x="13061" y="6042025"/>
            <a:ext cx="12178939"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56345" name="Group 25"/>
          <p:cNvGrpSpPr>
            <a:grpSpLocks/>
          </p:cNvGrpSpPr>
          <p:nvPr/>
        </p:nvGrpSpPr>
        <p:grpSpPr bwMode="auto">
          <a:xfrm>
            <a:off x="9418902" y="6119812"/>
            <a:ext cx="1975116" cy="660400"/>
            <a:chOff x="3607" y="3855"/>
            <a:chExt cx="1064"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07" y="3855"/>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 id="2147483662"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3.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7.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6.jpe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2.jpeg"/><Relationship Id="rId5" Type="http://schemas.microsoft.com/office/2007/relationships/hdphoto" Target="../media/hdphoto4.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5" Type="http://schemas.microsoft.com/office/2007/relationships/hdphoto" Target="../media/hdphoto5.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5.png"/><Relationship Id="rId5" Type="http://schemas.openxmlformats.org/officeDocument/2006/relationships/hyperlink" Target="http://www.mywingsinitiative.org/"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7.png"/><Relationship Id="rId4" Type="http://schemas.openxmlformats.org/officeDocument/2006/relationships/hyperlink" Target="https://www.faa.gov/newsroom/safety-briefing/advanced-preflight-after-maintenance"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go.usa.gov/cK7Py"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go.usa.gov/cK7ma" TargetMode="External"/><Relationship Id="rId4" Type="http://schemas.openxmlformats.org/officeDocument/2006/relationships/hyperlink" Target="https://go.usa.gov/xVy44"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0.png"/><Relationship Id="rId5" Type="http://schemas.openxmlformats.org/officeDocument/2006/relationships/hyperlink" Target="https://www.faa.gov/about/initiatives/gasafetyoutreach" TargetMode="Externa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812" y="1962625"/>
            <a:ext cx="6096000" cy="1384995"/>
          </a:xfrm>
          <a:prstGeom prst="rect">
            <a:avLst/>
          </a:prstGeom>
        </p:spPr>
        <p:txBody>
          <a:bodyPr>
            <a:spAutoFit/>
          </a:bodyPr>
          <a:lstStyle/>
          <a:p>
            <a:pPr lvl="0" algn="ctr">
              <a:spcBef>
                <a:spcPct val="0"/>
              </a:spcBef>
              <a:buNone/>
              <a:defRPr/>
            </a:pPr>
            <a:r>
              <a:rPr lang="en-US" sz="2800" b="1" kern="0" dirty="0">
                <a:solidFill>
                  <a:schemeClr val="bg1">
                    <a:lumMod val="50000"/>
                  </a:schemeClr>
                </a:solidFill>
                <a:latin typeface="Arial"/>
                <a:ea typeface="ＭＳ Ｐゴシック"/>
              </a:rPr>
              <a:t>Topic of the </a:t>
            </a:r>
            <a:r>
              <a:rPr lang="en-US" sz="2800" b="1" kern="0" dirty="0" smtClean="0">
                <a:solidFill>
                  <a:schemeClr val="bg1">
                    <a:lumMod val="50000"/>
                  </a:schemeClr>
                </a:solidFill>
                <a:latin typeface="Arial"/>
                <a:ea typeface="ＭＳ Ｐゴシック"/>
              </a:rPr>
              <a:t>Month</a:t>
            </a:r>
          </a:p>
          <a:p>
            <a:pPr lvl="0" algn="ctr">
              <a:spcBef>
                <a:spcPct val="0"/>
              </a:spcBef>
              <a:buNone/>
              <a:defRPr/>
            </a:pPr>
            <a:r>
              <a:rPr lang="en-US" sz="2800" b="1" kern="0" dirty="0" smtClean="0">
                <a:solidFill>
                  <a:schemeClr val="bg1">
                    <a:lumMod val="50000"/>
                  </a:schemeClr>
                </a:solidFill>
                <a:latin typeface="Arial"/>
                <a:ea typeface="ＭＳ Ｐゴシック"/>
              </a:rPr>
              <a:t>September </a:t>
            </a:r>
            <a:endParaRPr lang="en-US" sz="2800" b="1" kern="0" dirty="0">
              <a:solidFill>
                <a:schemeClr val="bg1">
                  <a:lumMod val="50000"/>
                </a:schemeClr>
              </a:solidFill>
              <a:latin typeface="Arial"/>
              <a:ea typeface="ＭＳ Ｐゴシック"/>
            </a:endParaRPr>
          </a:p>
          <a:p>
            <a:pPr lvl="0" algn="ctr">
              <a:spcBef>
                <a:spcPct val="0"/>
              </a:spcBef>
              <a:buNone/>
              <a:defRPr/>
            </a:pPr>
            <a:r>
              <a:rPr lang="en-US" sz="2800" b="1" kern="0" dirty="0" smtClean="0">
                <a:solidFill>
                  <a:schemeClr val="bg1">
                    <a:lumMod val="50000"/>
                  </a:schemeClr>
                </a:solidFill>
                <a:latin typeface="Arial"/>
                <a:ea typeface="ＭＳ Ｐゴシック"/>
              </a:rPr>
              <a:t>Preflight </a:t>
            </a:r>
            <a:r>
              <a:rPr lang="en-US" sz="2800" b="1" kern="0" dirty="0">
                <a:solidFill>
                  <a:schemeClr val="bg1">
                    <a:lumMod val="50000"/>
                  </a:schemeClr>
                </a:solidFill>
                <a:latin typeface="Arial"/>
                <a:ea typeface="ＭＳ Ｐゴシック"/>
              </a:rPr>
              <a:t>after Maintenance</a:t>
            </a:r>
            <a:endParaRPr lang="en-US" sz="1400" b="1" kern="0" dirty="0">
              <a:solidFill>
                <a:schemeClr val="bg1">
                  <a:lumMod val="50000"/>
                </a:schemeClr>
              </a:solidFill>
              <a:latin typeface="Arial"/>
              <a:ea typeface="ＭＳ Ｐゴシック"/>
            </a:endParaRPr>
          </a:p>
        </p:txBody>
      </p:sp>
    </p:spTree>
    <p:custDataLst>
      <p:tags r:id="rId1"/>
    </p:custDataLst>
    <p:extLst>
      <p:ext uri="{BB962C8B-B14F-4D97-AF65-F5344CB8AC3E}">
        <p14:creationId xmlns:p14="http://schemas.microsoft.com/office/powerpoint/2010/main" val="143298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Supplements</a:t>
            </a:r>
            <a:endParaRPr lang="en-US" dirty="0"/>
          </a:p>
        </p:txBody>
      </p:sp>
      <p:sp>
        <p:nvSpPr>
          <p:cNvPr id="3" name="Content Placeholder 2"/>
          <p:cNvSpPr>
            <a:spLocks noGrp="1"/>
          </p:cNvSpPr>
          <p:nvPr>
            <p:ph idx="1"/>
          </p:nvPr>
        </p:nvSpPr>
        <p:spPr>
          <a:xfrm>
            <a:off x="1134534" y="1116240"/>
            <a:ext cx="10733617" cy="4391025"/>
          </a:xfrm>
        </p:spPr>
        <p:txBody>
          <a:bodyPr/>
          <a:lstStyle/>
          <a:p>
            <a:pPr>
              <a:spcBef>
                <a:spcPct val="30000"/>
              </a:spcBef>
              <a:defRPr/>
            </a:pPr>
            <a:r>
              <a:rPr lang="en-US" sz="3200" dirty="0">
                <a:latin typeface="+mj-lt"/>
              </a:rPr>
              <a:t>GUMPS </a:t>
            </a:r>
          </a:p>
          <a:p>
            <a:pPr>
              <a:spcBef>
                <a:spcPct val="30000"/>
              </a:spcBef>
              <a:defRPr/>
            </a:pPr>
            <a:r>
              <a:rPr lang="en-US" sz="3200" dirty="0">
                <a:latin typeface="+mj-lt"/>
              </a:rPr>
              <a:t>CGUMPS </a:t>
            </a:r>
          </a:p>
          <a:p>
            <a:pPr>
              <a:spcBef>
                <a:spcPct val="30000"/>
              </a:spcBef>
              <a:defRPr/>
            </a:pPr>
            <a:r>
              <a:rPr lang="en-US" sz="3200" dirty="0">
                <a:latin typeface="+mj-lt"/>
              </a:rPr>
              <a:t>CIGAR </a:t>
            </a:r>
            <a:endParaRPr lang="en-US" sz="3200" dirty="0" smtClean="0">
              <a:latin typeface="+mj-lt"/>
            </a:endParaRPr>
          </a:p>
          <a:p>
            <a:pPr>
              <a:spcBef>
                <a:spcPct val="30000"/>
              </a:spcBef>
              <a:defRPr/>
            </a:pPr>
            <a:r>
              <a:rPr lang="en-US" sz="3200" dirty="0" smtClean="0">
                <a:latin typeface="+mj-lt"/>
              </a:rPr>
              <a:t>CIGARETTES </a:t>
            </a:r>
            <a:endParaRPr lang="en-US" sz="3200" dirty="0">
              <a:latin typeface="+mj-lt"/>
            </a:endParaRPr>
          </a:p>
          <a:p>
            <a:pPr>
              <a:spcBef>
                <a:spcPct val="30000"/>
              </a:spcBef>
              <a:defRPr/>
            </a:pPr>
            <a:r>
              <a:rPr lang="en-US" sz="3200" dirty="0">
                <a:latin typeface="+mj-lt"/>
              </a:rPr>
              <a:t>BLITTS </a:t>
            </a:r>
          </a:p>
          <a:p>
            <a:r>
              <a:rPr lang="en-US" sz="3200" dirty="0">
                <a:latin typeface="+mj-lt"/>
              </a:rPr>
              <a:t>OBUMMMPFFITCH! </a:t>
            </a:r>
          </a:p>
          <a:p>
            <a:r>
              <a:rPr lang="en-US" sz="3200" kern="1200" dirty="0" smtClean="0">
                <a:latin typeface="+mj-lt"/>
              </a:rPr>
              <a:t>CRAFT </a:t>
            </a:r>
            <a:endParaRPr lang="en-US" sz="3200" dirty="0">
              <a:latin typeface="+mj-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26067">
            <a:off x="6037584" y="1279382"/>
            <a:ext cx="2949023" cy="411994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8300706" y="852832"/>
            <a:ext cx="3070361" cy="4654433"/>
          </a:xfrm>
          <a:prstGeom prst="rect">
            <a:avLst/>
          </a:prstGeom>
          <a:ln>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5461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Conducting an Advanced Preflight</a:t>
            </a:r>
          </a:p>
        </p:txBody>
      </p:sp>
      <p:sp>
        <p:nvSpPr>
          <p:cNvPr id="5" name="Content Placeholder 4"/>
          <p:cNvSpPr>
            <a:spLocks noGrp="1"/>
          </p:cNvSpPr>
          <p:nvPr>
            <p:ph idx="1"/>
          </p:nvPr>
        </p:nvSpPr>
        <p:spPr>
          <a:xfrm>
            <a:off x="571501" y="1190074"/>
            <a:ext cx="7820660" cy="4391025"/>
          </a:xfrm>
        </p:spPr>
        <p:txBody>
          <a:bodyPr/>
          <a:lstStyle/>
          <a:p>
            <a:pPr marL="0" indent="0">
              <a:buNone/>
            </a:pPr>
            <a:r>
              <a:rPr lang="en-US" b="0" dirty="0" smtClean="0"/>
              <a:t>As defined,</a:t>
            </a:r>
            <a:r>
              <a:rPr lang="en-US" dirty="0" smtClean="0"/>
              <a:t> </a:t>
            </a:r>
            <a:r>
              <a:rPr lang="en-US" i="1" u="sng" dirty="0" smtClean="0"/>
              <a:t>Advanced</a:t>
            </a:r>
            <a:r>
              <a:rPr lang="en-US" dirty="0" smtClean="0"/>
              <a:t> </a:t>
            </a:r>
            <a:r>
              <a:rPr lang="en-US" b="0" dirty="0" smtClean="0"/>
              <a:t>means</a:t>
            </a:r>
            <a:r>
              <a:rPr lang="en-US" dirty="0" smtClean="0"/>
              <a:t> </a:t>
            </a:r>
            <a:r>
              <a:rPr lang="en-US" b="0" dirty="0" smtClean="0"/>
              <a:t>greatly </a:t>
            </a:r>
            <a:r>
              <a:rPr lang="en-US" b="0" dirty="0"/>
              <a:t>developed beyond an initial </a:t>
            </a:r>
            <a:r>
              <a:rPr lang="en-US" b="0" dirty="0" smtClean="0"/>
              <a:t>stage.</a:t>
            </a:r>
          </a:p>
          <a:p>
            <a:pPr marL="0" indent="0">
              <a:buNone/>
            </a:pPr>
            <a:endParaRPr lang="en-US" b="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269" y="1190074"/>
            <a:ext cx="2822043" cy="425239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620" y="2307773"/>
            <a:ext cx="2794751" cy="41921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588" y="1841856"/>
            <a:ext cx="3739243" cy="373924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02167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8445" y="1158242"/>
            <a:ext cx="6019136" cy="4514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5971" y="437253"/>
            <a:ext cx="7178597" cy="609600"/>
          </a:xfrm>
        </p:spPr>
        <p:txBody>
          <a:bodyPr/>
          <a:lstStyle/>
          <a:p>
            <a:pPr algn="ctr"/>
            <a:r>
              <a:rPr lang="en-US" sz="3200" dirty="0" smtClean="0"/>
              <a:t>Navajo on Wing and a prayer…</a:t>
            </a:r>
            <a:endParaRPr lang="en-US" sz="3200" dirty="0"/>
          </a:p>
        </p:txBody>
      </p:sp>
      <p:pic>
        <p:nvPicPr>
          <p:cNvPr id="5" name="Picture 4"/>
          <p:cNvPicPr>
            <a:picLocks noChangeAspect="1"/>
          </p:cNvPicPr>
          <p:nvPr/>
        </p:nvPicPr>
        <p:blipFill>
          <a:blip r:embed="rId5"/>
          <a:stretch>
            <a:fillRect/>
          </a:stretch>
        </p:blipFill>
        <p:spPr>
          <a:xfrm>
            <a:off x="7840860" y="437253"/>
            <a:ext cx="4162960" cy="3869704"/>
          </a:xfrm>
          <a:prstGeom prst="rect">
            <a:avLst/>
          </a:prstGeom>
        </p:spPr>
      </p:pic>
      <p:pic>
        <p:nvPicPr>
          <p:cNvPr id="4" name="Content Placeholder 6"/>
          <p:cNvPicPr>
            <a:picLocks noGrp="1" noChangeAspect="1"/>
          </p:cNvPicPr>
          <p:nvPr>
            <p:ph idx="1"/>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65971" y="2252801"/>
            <a:ext cx="3934003" cy="2610747"/>
          </a:xfrm>
          <a:prstGeom prst="rect">
            <a:avLst/>
          </a:prstGeom>
          <a:ln>
            <a:noFill/>
          </a:ln>
          <a:effectLst>
            <a:softEdge rad="112500"/>
          </a:effectLst>
        </p:spPr>
      </p:pic>
      <p:sp>
        <p:nvSpPr>
          <p:cNvPr id="8" name="Freeform 7"/>
          <p:cNvSpPr/>
          <p:nvPr/>
        </p:nvSpPr>
        <p:spPr bwMode="auto">
          <a:xfrm>
            <a:off x="8414657" y="1534886"/>
            <a:ext cx="3058886" cy="424543"/>
          </a:xfrm>
          <a:custGeom>
            <a:avLst/>
            <a:gdLst>
              <a:gd name="connsiteX0" fmla="*/ 0 w 3058886"/>
              <a:gd name="connsiteY0" fmla="*/ 304800 h 424543"/>
              <a:gd name="connsiteX1" fmla="*/ 1164772 w 3058886"/>
              <a:gd name="connsiteY1" fmla="*/ 0 h 424543"/>
              <a:gd name="connsiteX2" fmla="*/ 1926772 w 3058886"/>
              <a:gd name="connsiteY2" fmla="*/ 43543 h 424543"/>
              <a:gd name="connsiteX3" fmla="*/ 3058886 w 3058886"/>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3058886" h="424543">
                <a:moveTo>
                  <a:pt x="0" y="304800"/>
                </a:moveTo>
                <a:lnTo>
                  <a:pt x="1164772" y="0"/>
                </a:lnTo>
                <a:lnTo>
                  <a:pt x="1926772" y="43543"/>
                </a:lnTo>
                <a:lnTo>
                  <a:pt x="3058886" y="424543"/>
                </a:lnTo>
              </a:path>
            </a:pathLst>
          </a:cu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410283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9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464" y="476161"/>
            <a:ext cx="10733617" cy="1235073"/>
          </a:xfrm>
        </p:spPr>
        <p:txBody>
          <a:bodyPr/>
          <a:lstStyle/>
          <a:p>
            <a:pPr marL="0" indent="0">
              <a:buNone/>
            </a:pPr>
            <a:r>
              <a:rPr lang="en-US" sz="2400" b="0" dirty="0"/>
              <a:t>In order to accomplish an advanced preflight on your </a:t>
            </a:r>
            <a:r>
              <a:rPr lang="en-US" sz="2400" b="0" dirty="0" smtClean="0"/>
              <a:t>aircraft (beyond 91.103) you </a:t>
            </a:r>
            <a:r>
              <a:rPr lang="en-US" sz="2400" b="0" dirty="0"/>
              <a:t>must first understand that there is more to a preflight than what the manufacturer has placed in a check list</a:t>
            </a:r>
            <a:r>
              <a:rPr lang="en-US" sz="2400" b="0" dirty="0" smtClean="0"/>
              <a:t>.</a:t>
            </a:r>
          </a:p>
          <a:p>
            <a:pPr marL="0" indent="0">
              <a:buNone/>
            </a:pPr>
            <a:endParaRPr lang="en-US" dirty="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13" y="1711234"/>
            <a:ext cx="3775166" cy="4885509"/>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3745" y="1769336"/>
            <a:ext cx="2693053" cy="21436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379" y="3971108"/>
            <a:ext cx="2855509" cy="182752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1849" y="1112709"/>
            <a:ext cx="3111183" cy="285839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3198" y="3564269"/>
            <a:ext cx="2783739" cy="208677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9805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762" y="386529"/>
            <a:ext cx="8377459" cy="4391025"/>
          </a:xfrm>
        </p:spPr>
        <p:txBody>
          <a:bodyPr/>
          <a:lstStyle/>
          <a:p>
            <a:pPr marL="0" indent="0">
              <a:buNone/>
            </a:pPr>
            <a:r>
              <a:rPr lang="en-US" sz="3200" dirty="0" smtClean="0"/>
              <a:t>Look beyond what the checklist asks for:</a:t>
            </a:r>
          </a:p>
          <a:p>
            <a:r>
              <a:rPr lang="en-US" sz="2800" b="0" dirty="0" smtClean="0"/>
              <a:t>Normal Check</a:t>
            </a:r>
          </a:p>
          <a:p>
            <a:pPr marL="0" indent="0">
              <a:buNone/>
            </a:pPr>
            <a:r>
              <a:rPr lang="en-US" sz="2400" b="0" dirty="0" smtClean="0"/>
              <a:t>	Tires – look normal, inflated</a:t>
            </a:r>
          </a:p>
          <a:p>
            <a:pPr>
              <a:buFont typeface="Wingdings" panose="05000000000000000000" pitchFamily="2" charset="2"/>
              <a:buChar char="v"/>
            </a:pPr>
            <a:r>
              <a:rPr lang="en-US" sz="2800" b="0" dirty="0" smtClean="0">
                <a:solidFill>
                  <a:srgbClr val="002060"/>
                </a:solidFill>
              </a:rPr>
              <a:t> Advanced Check</a:t>
            </a:r>
          </a:p>
          <a:p>
            <a:pPr marL="0" indent="0">
              <a:buNone/>
            </a:pPr>
            <a:r>
              <a:rPr lang="en-US" sz="2400" b="0" dirty="0" smtClean="0">
                <a:solidFill>
                  <a:srgbClr val="002060"/>
                </a:solidFill>
              </a:rPr>
              <a:t>	Tires – look normal, checked and inflated to XX PSI</a:t>
            </a:r>
          </a:p>
          <a:p>
            <a:r>
              <a:rPr lang="en-US" b="0" dirty="0" smtClean="0"/>
              <a:t>Normal Check</a:t>
            </a:r>
          </a:p>
          <a:p>
            <a:pPr marL="0" indent="0">
              <a:buNone/>
            </a:pPr>
            <a:r>
              <a:rPr lang="en-US" sz="2400" b="0" dirty="0" smtClean="0"/>
              <a:t>	Fuel Strainer – Drain check color and type</a:t>
            </a:r>
          </a:p>
          <a:p>
            <a:pPr>
              <a:buFont typeface="Wingdings" panose="05000000000000000000" pitchFamily="2" charset="2"/>
              <a:buChar char="v"/>
            </a:pPr>
            <a:r>
              <a:rPr lang="en-US" sz="2800" b="0" dirty="0" smtClean="0">
                <a:solidFill>
                  <a:srgbClr val="002060"/>
                </a:solidFill>
              </a:rPr>
              <a:t> Advanced Check</a:t>
            </a:r>
          </a:p>
          <a:p>
            <a:pPr marL="0" indent="0">
              <a:buNone/>
            </a:pPr>
            <a:r>
              <a:rPr lang="en-US" sz="2400" b="0" dirty="0" smtClean="0">
                <a:solidFill>
                  <a:srgbClr val="002060"/>
                </a:solidFill>
              </a:rPr>
              <a:t>	Fuel Strainer –  Drain, check color and type, No fuel 	stains or signs of leakage</a:t>
            </a:r>
          </a:p>
          <a:p>
            <a:pPr marL="914400" lvl="2" indent="0">
              <a:buNone/>
            </a:pPr>
            <a:endParaRPr lang="en-US" dirty="0" smtClean="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860221" y="705484"/>
            <a:ext cx="3095327" cy="232149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8860221" y="3239823"/>
            <a:ext cx="3095327" cy="23188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6786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 yourself in the Right Mindset</a:t>
            </a:r>
            <a:endParaRPr lang="en-US" dirty="0"/>
          </a:p>
        </p:txBody>
      </p:sp>
      <p:sp>
        <p:nvSpPr>
          <p:cNvPr id="3" name="Content Placeholder 2"/>
          <p:cNvSpPr>
            <a:spLocks noGrp="1"/>
          </p:cNvSpPr>
          <p:nvPr>
            <p:ph idx="1"/>
          </p:nvPr>
        </p:nvSpPr>
        <p:spPr>
          <a:xfrm>
            <a:off x="724814" y="1808571"/>
            <a:ext cx="7438571" cy="4391025"/>
          </a:xfrm>
        </p:spPr>
        <p:txBody>
          <a:bodyPr/>
          <a:lstStyle/>
          <a:p>
            <a:pPr marL="0" indent="0">
              <a:buNone/>
            </a:pPr>
            <a:r>
              <a:rPr lang="en-US" dirty="0" smtClean="0"/>
              <a:t>Assume there </a:t>
            </a:r>
            <a:r>
              <a:rPr lang="en-US" dirty="0"/>
              <a:t>is something </a:t>
            </a:r>
            <a:r>
              <a:rPr lang="en-US" dirty="0" smtClean="0"/>
              <a:t>wrong, even </a:t>
            </a:r>
            <a:r>
              <a:rPr lang="en-US" dirty="0"/>
              <a:t>if you used the best </a:t>
            </a:r>
            <a:r>
              <a:rPr lang="en-US" dirty="0" smtClean="0"/>
              <a:t>mechanic…</a:t>
            </a:r>
          </a:p>
          <a:p>
            <a:pPr marL="0" indent="0">
              <a:buNone/>
            </a:pPr>
            <a:endParaRPr lang="en-US" sz="1800" dirty="0"/>
          </a:p>
          <a:p>
            <a:pPr marL="0" indent="0">
              <a:buNone/>
            </a:pPr>
            <a:r>
              <a:rPr lang="en-US" dirty="0" smtClean="0"/>
              <a:t>…if </a:t>
            </a:r>
            <a:r>
              <a:rPr lang="en-US" dirty="0"/>
              <a:t>you assume that all is right, you’ll miss catching </a:t>
            </a:r>
            <a:r>
              <a:rPr lang="en-US" dirty="0" smtClean="0"/>
              <a:t>possible failures or mistakes</a:t>
            </a:r>
            <a:r>
              <a:rPr lang="en-US" dirty="0"/>
              <a:t>, worn items or improperly rigged items, or whatever else might be wrong. </a:t>
            </a:r>
            <a:endParaRPr lang="en-US" dirty="0" smtClean="0"/>
          </a:p>
          <a:p>
            <a:pPr marL="0" indent="0">
              <a:buNone/>
            </a:pPr>
            <a:endParaRPr lang="en-US" sz="1800" dirty="0"/>
          </a:p>
          <a:p>
            <a:pPr marL="0" indent="0">
              <a:buNone/>
            </a:pPr>
            <a:endParaRPr lang="en-US" dirty="0"/>
          </a:p>
        </p:txBody>
      </p:sp>
      <p:pic>
        <p:nvPicPr>
          <p:cNvPr id="3074" name="Picture 2" descr="r/aviationmaintenance - Is my safety wire up to p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385" y="1024336"/>
            <a:ext cx="3423370" cy="4562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9875070" y="2081048"/>
            <a:ext cx="1711685" cy="1434662"/>
          </a:xfrm>
          <a:prstGeom prst="ellipse">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724716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344487"/>
            <a:ext cx="11130099" cy="974861"/>
          </a:xfrm>
        </p:spPr>
        <p:txBody>
          <a:bodyPr/>
          <a:lstStyle/>
          <a:p>
            <a:pPr algn="ctr"/>
            <a:r>
              <a:rPr lang="en-US" sz="2800" dirty="0" smtClean="0"/>
              <a:t>Do NOT Assume the part(s) replaced </a:t>
            </a:r>
            <a:br>
              <a:rPr lang="en-US" sz="2800" dirty="0" smtClean="0"/>
            </a:br>
            <a:r>
              <a:rPr lang="en-US" sz="2800" dirty="0" smtClean="0"/>
              <a:t>are the ONLY parts removed</a:t>
            </a:r>
            <a:endParaRPr lang="en-US" sz="2800" dirty="0"/>
          </a:p>
        </p:txBody>
      </p:sp>
      <p:sp>
        <p:nvSpPr>
          <p:cNvPr id="3" name="Content Placeholder 2"/>
          <p:cNvSpPr>
            <a:spLocks noGrp="1"/>
          </p:cNvSpPr>
          <p:nvPr>
            <p:ph idx="1"/>
          </p:nvPr>
        </p:nvSpPr>
        <p:spPr>
          <a:xfrm>
            <a:off x="918573" y="1523387"/>
            <a:ext cx="5847997" cy="4052820"/>
          </a:xfrm>
        </p:spPr>
        <p:txBody>
          <a:bodyPr/>
          <a:lstStyle/>
          <a:p>
            <a:pPr marL="0" indent="0">
              <a:buNone/>
            </a:pPr>
            <a:r>
              <a:rPr lang="en-US" dirty="0" smtClean="0"/>
              <a:t>Turbo Commander 114 </a:t>
            </a:r>
          </a:p>
          <a:p>
            <a:pPr marL="0" indent="0">
              <a:buNone/>
            </a:pPr>
            <a:endParaRPr lang="en-US" sz="1600" dirty="0" smtClean="0"/>
          </a:p>
          <a:p>
            <a:pPr marL="0" indent="0">
              <a:buNone/>
            </a:pPr>
            <a:r>
              <a:rPr lang="en-US" dirty="0" smtClean="0"/>
              <a:t>Issue: Magneto repair</a:t>
            </a:r>
          </a:p>
          <a:p>
            <a:pPr marL="0" indent="0">
              <a:buNone/>
            </a:pPr>
            <a:endParaRPr lang="en-US" sz="1600" dirty="0" smtClean="0"/>
          </a:p>
          <a:p>
            <a:pPr marL="0" indent="0">
              <a:buNone/>
            </a:pPr>
            <a:r>
              <a:rPr lang="en-US" dirty="0" smtClean="0"/>
              <a:t>Task:  Remove cowling, left hand exhaust system, turbo charger, and supplementary equipment on the LH side of the engine for access</a:t>
            </a:r>
            <a:endParaRPr lang="en-US" dirty="0"/>
          </a:p>
        </p:txBody>
      </p:sp>
      <p:pic>
        <p:nvPicPr>
          <p:cNvPr id="2050" name="Picture 2" descr="https://dsgiipnwy1jd8.cloudfront.net/eyJidWNrZXQiOiJ0YXAtYXNzZXRzMSIsImVkaXRzIjp7InJlc2l6ZSI6eyJ3aWR0aCI6NzAwLCJmaXQiOiJjb250YWluIiwiYmFja2dyb3VuZCI6eyJhbHBoYSI6MSwiciI6MjU1LCJiIjoyNTUsImciOjI1NX19LCJzbWFydE92ZXJsYXkiOnsiYnVja2V0IjoidGFwLWFzc2V0czEiLCJrZXkiOiJ3YXRlcm1hcmsucG5nIn19LCJrZXkiOiI5NTMyNjMuanBnIn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42" y="1848326"/>
            <a:ext cx="4537257" cy="34029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656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651" y="559847"/>
            <a:ext cx="5282882" cy="4391025"/>
          </a:xfrm>
        </p:spPr>
        <p:txBody>
          <a:bodyPr/>
          <a:lstStyle/>
          <a:p>
            <a:pPr marL="0" indent="0">
              <a:buNone/>
            </a:pPr>
            <a:r>
              <a:rPr lang="en-US" dirty="0"/>
              <a:t>Standing back or looking at the aircraft as you walk up to it can be very revealing.</a:t>
            </a:r>
          </a:p>
          <a:p>
            <a:pPr marL="0" indent="0">
              <a:buNone/>
            </a:pPr>
            <a:endParaRPr lang="en-US" dirty="0" smtClean="0"/>
          </a:p>
          <a:p>
            <a:pPr marL="0" indent="0">
              <a:buNone/>
            </a:pPr>
            <a:r>
              <a:rPr lang="en-US" dirty="0" smtClean="0"/>
              <a:t>Along </a:t>
            </a:r>
            <a:r>
              <a:rPr lang="en-US" dirty="0"/>
              <a:t>with your usual preflight, look more closely at the parts of the aircraft that were associated with the last </a:t>
            </a:r>
            <a:r>
              <a:rPr lang="en-US" dirty="0" smtClean="0"/>
              <a:t>flight or maintenance </a:t>
            </a:r>
            <a:r>
              <a:rPr lang="en-US" dirty="0"/>
              <a:t>performed</a:t>
            </a:r>
            <a:r>
              <a:rPr lang="en-US" dirty="0" smtClean="0"/>
              <a:t>.</a:t>
            </a:r>
          </a:p>
          <a:p>
            <a:pPr marL="0" indent="0">
              <a:spcBef>
                <a:spcPts val="0"/>
              </a:spcBef>
              <a:buNone/>
            </a:pPr>
            <a:r>
              <a:rPr lang="en-US" sz="2400" dirty="0" smtClean="0"/>
              <a:t> </a:t>
            </a:r>
            <a:endParaRPr lang="en-US" sz="2400"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576" y="381251"/>
            <a:ext cx="4064000" cy="270764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394" y="4343955"/>
            <a:ext cx="2802364" cy="18705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482" y="2755359"/>
            <a:ext cx="4238350" cy="317719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9242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755" y="1185397"/>
            <a:ext cx="4808070" cy="4391025"/>
          </a:xfrm>
        </p:spPr>
        <p:txBody>
          <a:bodyPr/>
          <a:lstStyle/>
          <a:p>
            <a:pPr marL="0" indent="0">
              <a:buNone/>
            </a:pPr>
            <a:r>
              <a:rPr lang="en-US" sz="3200" dirty="0"/>
              <a:t>Check for unimpeded flight control surface deflections. </a:t>
            </a:r>
            <a:endParaRPr lang="en-US" sz="3200" dirty="0" smtClean="0"/>
          </a:p>
          <a:p>
            <a:pPr marL="0" indent="0">
              <a:buNone/>
            </a:pPr>
            <a:endParaRPr lang="en-US" sz="3200" dirty="0" smtClean="0"/>
          </a:p>
          <a:p>
            <a:pPr marL="0" indent="0">
              <a:buNone/>
            </a:pPr>
            <a:r>
              <a:rPr lang="en-US" sz="3200" dirty="0" smtClean="0"/>
              <a:t>Make certain </a:t>
            </a:r>
            <a:r>
              <a:rPr lang="en-US" sz="3200" dirty="0"/>
              <a:t>they go in the proper direction!</a:t>
            </a:r>
          </a:p>
          <a:p>
            <a:endParaRPr lang="en-US" dirty="0"/>
          </a:p>
        </p:txBody>
      </p:sp>
      <p:pic>
        <p:nvPicPr>
          <p:cNvPr id="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709" y="1185397"/>
            <a:ext cx="6181725" cy="3867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11222691" y="1543985"/>
            <a:ext cx="6454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800" b="1" dirty="0" smtClean="0">
                <a:latin typeface="Calibri" panose="020F0502020204030204" pitchFamily="34" charset="0"/>
                <a:cs typeface="Calibri" panose="020F0502020204030204" pitchFamily="34" charset="0"/>
              </a:rPr>
              <a:t>?</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3093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NTSB data to think about…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75808468"/>
              </p:ext>
            </p:extLst>
          </p:nvPr>
        </p:nvGraphicFramePr>
        <p:xfrm>
          <a:off x="660399" y="1105786"/>
          <a:ext cx="10588847" cy="42399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bwMode="auto">
          <a:xfrm>
            <a:off x="3487480" y="2211572"/>
            <a:ext cx="140349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400" b="1" dirty="0" smtClean="0">
                <a:solidFill>
                  <a:srgbClr val="C00000"/>
                </a:solidFill>
              </a:rPr>
              <a:t>48%</a:t>
            </a:r>
            <a:endParaRPr lang="en-US" sz="4400" b="1" dirty="0">
              <a:solidFill>
                <a:srgbClr val="C00000"/>
              </a:solidFill>
            </a:endParaRPr>
          </a:p>
        </p:txBody>
      </p:sp>
    </p:spTree>
    <p:extLst>
      <p:ext uri="{BB962C8B-B14F-4D97-AF65-F5344CB8AC3E}">
        <p14:creationId xmlns:p14="http://schemas.microsoft.com/office/powerpoint/2010/main" val="3530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a:xfrm>
            <a:off x="2042747" y="1179880"/>
            <a:ext cx="8050213" cy="4391025"/>
          </a:xfrm>
        </p:spPr>
        <p:txBody>
          <a:bodyPr/>
          <a:lstStyle/>
          <a:p>
            <a:r>
              <a:rPr lang="en-US" sz="3200" dirty="0"/>
              <a:t>Exits</a:t>
            </a:r>
          </a:p>
          <a:p>
            <a:pPr marL="0" indent="0">
              <a:buNone/>
            </a:pPr>
            <a:endParaRPr lang="en-US" sz="1400" dirty="0"/>
          </a:p>
          <a:p>
            <a:r>
              <a:rPr lang="en-US" sz="3200" dirty="0"/>
              <a:t>Restrooms</a:t>
            </a:r>
          </a:p>
          <a:p>
            <a:endParaRPr lang="en-US" sz="1400" dirty="0"/>
          </a:p>
          <a:p>
            <a:r>
              <a:rPr lang="en-US" sz="3200" dirty="0"/>
              <a:t>Emergency Evacuation</a:t>
            </a:r>
          </a:p>
          <a:p>
            <a:endParaRPr lang="en-US" sz="1400" dirty="0"/>
          </a:p>
          <a:p>
            <a:r>
              <a:rPr lang="en-US" sz="3200" dirty="0"/>
              <a:t>Silence Phones</a:t>
            </a:r>
          </a:p>
          <a:p>
            <a:pPr marL="0" indent="0">
              <a:buNone/>
            </a:pPr>
            <a:r>
              <a:rPr lang="en-US" sz="1400" dirty="0"/>
              <a:t>  </a:t>
            </a:r>
          </a:p>
          <a:p>
            <a:r>
              <a:rPr lang="en-US" sz="3200" dirty="0"/>
              <a:t>Sponsor Acknowledgment</a:t>
            </a:r>
          </a:p>
          <a:p>
            <a:pPr marL="0" indent="0">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245" y="423739"/>
            <a:ext cx="3126873" cy="5147777"/>
          </a:xfrm>
          <a:prstGeom prst="rect">
            <a:avLst/>
          </a:prstGeom>
        </p:spPr>
      </p:pic>
    </p:spTree>
    <p:custDataLst>
      <p:tags r:id="rId1"/>
    </p:custDataLst>
    <p:extLst>
      <p:ext uri="{BB962C8B-B14F-4D97-AF65-F5344CB8AC3E}">
        <p14:creationId xmlns:p14="http://schemas.microsoft.com/office/powerpoint/2010/main" val="239129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344487"/>
            <a:ext cx="11296651" cy="974861"/>
          </a:xfrm>
        </p:spPr>
        <p:txBody>
          <a:bodyPr/>
          <a:lstStyle/>
          <a:p>
            <a:pPr algn="ctr"/>
            <a:r>
              <a:rPr lang="en-US" sz="3200" dirty="0"/>
              <a:t>Check fuel tank for water, sediment, </a:t>
            </a:r>
            <a:r>
              <a:rPr lang="en-US" sz="3200" dirty="0" smtClean="0"/>
              <a:t/>
            </a:r>
            <a:br>
              <a:rPr lang="en-US" sz="3200" dirty="0" smtClean="0"/>
            </a:br>
            <a:r>
              <a:rPr lang="en-US" sz="3200" dirty="0" smtClean="0"/>
              <a:t>proper </a:t>
            </a:r>
            <a:r>
              <a:rPr lang="en-US" sz="3200" dirty="0"/>
              <a:t>fuel </a:t>
            </a:r>
            <a:r>
              <a:rPr lang="en-US" sz="3200" dirty="0" smtClean="0"/>
              <a:t>grade, and…</a:t>
            </a:r>
            <a:endParaRPr lang="en-US" sz="32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00" y="1494925"/>
            <a:ext cx="5486400" cy="3581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218" y="1494925"/>
            <a:ext cx="6366934" cy="3581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1843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it looks funny it’s probably not…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966" y="1169458"/>
            <a:ext cx="5123745" cy="384280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4728" y="1169458"/>
            <a:ext cx="5937956" cy="4453467"/>
          </a:xfrm>
          <a:prstGeom prst="rect">
            <a:avLst/>
          </a:prstGeom>
        </p:spPr>
      </p:pic>
      <p:sp>
        <p:nvSpPr>
          <p:cNvPr id="3" name="Oval 2"/>
          <p:cNvSpPr/>
          <p:nvPr/>
        </p:nvSpPr>
        <p:spPr bwMode="auto">
          <a:xfrm>
            <a:off x="7602584" y="3788229"/>
            <a:ext cx="3788228" cy="1224038"/>
          </a:xfrm>
          <a:prstGeom prst="ellipse">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1103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695326"/>
            <a:ext cx="6405033" cy="609600"/>
          </a:xfrm>
        </p:spPr>
        <p:txBody>
          <a:bodyPr/>
          <a:lstStyle/>
          <a:p>
            <a:pPr algn="ctr"/>
            <a:r>
              <a:rPr lang="en-US" sz="2800" dirty="0" smtClean="0"/>
              <a:t>No Joke! This is what was hiding under that blemish in the paint…</a:t>
            </a:r>
            <a:endParaRPr lang="en-US"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2568" y="1628598"/>
            <a:ext cx="5185832" cy="388937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75374" y="1073154"/>
            <a:ext cx="6409267" cy="4806951"/>
          </a:xfrm>
          <a:prstGeom prst="rect">
            <a:avLst/>
          </a:prstGeom>
        </p:spPr>
      </p:pic>
    </p:spTree>
    <p:extLst>
      <p:ext uri="{BB962C8B-B14F-4D97-AF65-F5344CB8AC3E}">
        <p14:creationId xmlns:p14="http://schemas.microsoft.com/office/powerpoint/2010/main" val="1813438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883" y="422866"/>
            <a:ext cx="11296651" cy="595444"/>
          </a:xfrm>
        </p:spPr>
        <p:txBody>
          <a:bodyPr/>
          <a:lstStyle/>
          <a:p>
            <a:pPr algn="ctr"/>
            <a:r>
              <a:rPr lang="en-US" sz="2400" dirty="0"/>
              <a:t>Make sure all inspection panels are secure </a:t>
            </a:r>
            <a:r>
              <a:rPr lang="en-US" sz="2400" dirty="0" smtClean="0"/>
              <a:t>and </a:t>
            </a:r>
            <a:r>
              <a:rPr lang="en-US" sz="2400" dirty="0"/>
              <a:t>their fasteners are </a:t>
            </a:r>
            <a:r>
              <a:rPr lang="en-US" sz="2400" dirty="0" smtClean="0"/>
              <a:t>tight!</a:t>
            </a:r>
            <a:endParaRPr lang="en-US" sz="2400" dirty="0"/>
          </a:p>
        </p:txBody>
      </p:sp>
      <p:pic>
        <p:nvPicPr>
          <p:cNvPr id="2050" name="Picture 2" descr="See the source image"/>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1086" y="1018310"/>
            <a:ext cx="5915151" cy="4590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7144" y="1412743"/>
            <a:ext cx="5068390" cy="3801292"/>
          </a:xfrm>
          <a:prstGeom prst="rect">
            <a:avLst/>
          </a:prstGeom>
        </p:spPr>
      </p:pic>
      <p:sp>
        <p:nvSpPr>
          <p:cNvPr id="5" name="Oval 4"/>
          <p:cNvSpPr/>
          <p:nvPr/>
        </p:nvSpPr>
        <p:spPr bwMode="auto">
          <a:xfrm>
            <a:off x="7772401" y="3311236"/>
            <a:ext cx="3283526" cy="1039092"/>
          </a:xfrm>
          <a:prstGeom prst="ellips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260826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90054"/>
            <a:ext cx="11296651" cy="4424428"/>
          </a:xfrm>
        </p:spPr>
        <p:txBody>
          <a:bodyPr/>
          <a:lstStyle/>
          <a:p>
            <a:r>
              <a:rPr lang="en-US" sz="2400" dirty="0"/>
              <a:t>Do you SMELL anything abnormal? </a:t>
            </a:r>
            <a:endParaRPr lang="en-US" sz="2400" dirty="0" smtClean="0"/>
          </a:p>
          <a:p>
            <a:r>
              <a:rPr lang="en-US" sz="2400" dirty="0" smtClean="0"/>
              <a:t>Fuel</a:t>
            </a:r>
            <a:r>
              <a:rPr lang="en-US" sz="2400" dirty="0"/>
              <a:t>? </a:t>
            </a:r>
            <a:endParaRPr lang="en-US" sz="2400" dirty="0" smtClean="0"/>
          </a:p>
          <a:p>
            <a:r>
              <a:rPr lang="en-US" sz="2400" dirty="0" smtClean="0"/>
              <a:t>Oil</a:t>
            </a:r>
            <a:r>
              <a:rPr lang="en-US" sz="2400" dirty="0"/>
              <a:t>? </a:t>
            </a:r>
            <a:endParaRPr lang="en-US" sz="2400" dirty="0" smtClean="0"/>
          </a:p>
          <a:p>
            <a:r>
              <a:rPr lang="en-US" sz="2400" dirty="0" smtClean="0"/>
              <a:t>Does </a:t>
            </a:r>
            <a:r>
              <a:rPr lang="en-US" sz="2400" dirty="0"/>
              <a:t>it vibrate more than usual (FEEL)? </a:t>
            </a:r>
            <a:endParaRPr lang="en-US" sz="2400" dirty="0" smtClean="0"/>
          </a:p>
          <a:p>
            <a:r>
              <a:rPr lang="en-US" sz="2400" dirty="0" smtClean="0"/>
              <a:t>Do </a:t>
            </a:r>
            <a:r>
              <a:rPr lang="en-US" sz="2400" dirty="0"/>
              <a:t>you TASTE (or smell for that matter) any of that acrid smoke that comes with burning electrical items? </a:t>
            </a:r>
            <a:endParaRPr lang="en-US" sz="2400" dirty="0" smtClean="0"/>
          </a:p>
          <a:p>
            <a:r>
              <a:rPr lang="en-US" sz="2400" dirty="0" smtClean="0"/>
              <a:t>Step </a:t>
            </a:r>
            <a:r>
              <a:rPr lang="en-US" sz="2400" dirty="0"/>
              <a:t>10 to 15 feet back from the </a:t>
            </a:r>
            <a:r>
              <a:rPr lang="en-US" sz="2400" dirty="0" smtClean="0"/>
              <a:t>airplane, does </a:t>
            </a:r>
            <a:r>
              <a:rPr lang="en-US" sz="2400" dirty="0"/>
              <a:t>anything LOOK out of place? </a:t>
            </a:r>
            <a:endParaRPr lang="en-US" sz="2400" dirty="0" smtClean="0"/>
          </a:p>
          <a:p>
            <a:r>
              <a:rPr lang="en-US" sz="2400" dirty="0" smtClean="0"/>
              <a:t>Be </a:t>
            </a:r>
            <a:r>
              <a:rPr lang="en-US" sz="2400" dirty="0"/>
              <a:t>prepared to abort takeoff if something goes wrong or doesn’t feel right. </a:t>
            </a:r>
          </a:p>
        </p:txBody>
      </p:sp>
      <p:sp>
        <p:nvSpPr>
          <p:cNvPr id="6" name="Rectangle 5"/>
          <p:cNvSpPr/>
          <p:nvPr/>
        </p:nvSpPr>
        <p:spPr bwMode="auto">
          <a:xfrm>
            <a:off x="6931511" y="1884784"/>
            <a:ext cx="4804442" cy="327445"/>
          </a:xfrm>
          <a:prstGeom prst="rect">
            <a:avLst/>
          </a:prstGeom>
          <a:solidFill>
            <a:srgbClr val="FFFF99"/>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571500" y="232320"/>
            <a:ext cx="11296651" cy="609600"/>
          </a:xfrm>
        </p:spPr>
        <p:txBody>
          <a:bodyPr/>
          <a:lstStyle/>
          <a:p>
            <a:r>
              <a:rPr lang="en-US" sz="3200" dirty="0" smtClean="0"/>
              <a:t>Use Your Senses</a:t>
            </a:r>
            <a:endParaRPr lang="en-US" sz="3200" dirty="0"/>
          </a:p>
        </p:txBody>
      </p:sp>
      <p:pic>
        <p:nvPicPr>
          <p:cNvPr id="5" name="Picture 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931511" y="429137"/>
            <a:ext cx="4804442" cy="178309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5392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
            </a:r>
            <a:br>
              <a:rPr lang="en-US" sz="3200" dirty="0"/>
            </a:br>
            <a:endParaRPr lang="en-US" sz="3200" dirty="0"/>
          </a:p>
        </p:txBody>
      </p:sp>
      <p:sp>
        <p:nvSpPr>
          <p:cNvPr id="4" name="Content Placeholder 3"/>
          <p:cNvSpPr>
            <a:spLocks noGrp="1"/>
          </p:cNvSpPr>
          <p:nvPr>
            <p:ph idx="1"/>
          </p:nvPr>
        </p:nvSpPr>
        <p:spPr>
          <a:xfrm>
            <a:off x="853016" y="750480"/>
            <a:ext cx="10733617" cy="4391025"/>
          </a:xfrm>
        </p:spPr>
        <p:txBody>
          <a:bodyPr/>
          <a:lstStyle/>
          <a:p>
            <a:r>
              <a:rPr lang="en-US" dirty="0"/>
              <a:t>After an oil change, always check the engine oil level to ensure it has the proper amount of </a:t>
            </a:r>
            <a:r>
              <a:rPr lang="en-US" dirty="0" smtClean="0"/>
              <a:t>oil</a:t>
            </a:r>
          </a:p>
          <a:p>
            <a:endParaRPr lang="en-US" dirty="0"/>
          </a:p>
          <a:p>
            <a:r>
              <a:rPr lang="en-US" dirty="0" smtClean="0"/>
              <a:t>Always </a:t>
            </a:r>
            <a:r>
              <a:rPr lang="en-US" dirty="0"/>
              <a:t>check your logbook and paperwork prior to flight to ensure the correct records have been </a:t>
            </a:r>
            <a:r>
              <a:rPr lang="en-US" dirty="0" smtClean="0"/>
              <a:t>entered</a:t>
            </a:r>
          </a:p>
          <a:p>
            <a:endParaRPr lang="en-US" dirty="0"/>
          </a:p>
          <a:p>
            <a:r>
              <a:rPr lang="en-US" dirty="0"/>
              <a:t>If you see a warning tag / sign on the aircraft, or on the sign-out or status board, DO NOT FLY THE AIRCRAFT! Check with the maintenance facility prior to taking the aircraft.</a:t>
            </a:r>
          </a:p>
        </p:txBody>
      </p:sp>
    </p:spTree>
    <p:custDataLst>
      <p:tags r:id="rId1"/>
    </p:custDataLst>
    <p:extLst>
      <p:ext uri="{BB962C8B-B14F-4D97-AF65-F5344CB8AC3E}">
        <p14:creationId xmlns:p14="http://schemas.microsoft.com/office/powerpoint/2010/main" val="228618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a:xfrm>
            <a:off x="571500" y="1181554"/>
            <a:ext cx="10326655" cy="4391025"/>
          </a:xfrm>
        </p:spPr>
        <p:txBody>
          <a:bodyPr/>
          <a:lstStyle/>
          <a:p>
            <a:r>
              <a:rPr lang="en-US" sz="3200" dirty="0" smtClean="0"/>
              <a:t>Get to know your mechanic!  </a:t>
            </a:r>
          </a:p>
          <a:p>
            <a:r>
              <a:rPr lang="en-US" sz="3200" dirty="0" smtClean="0"/>
              <a:t>Participate </a:t>
            </a:r>
            <a:r>
              <a:rPr lang="en-US" sz="3200" dirty="0"/>
              <a:t>in, or observe your mechanic perform, an annual or 100 hour </a:t>
            </a:r>
            <a:r>
              <a:rPr lang="en-US" sz="3200" dirty="0" smtClean="0"/>
              <a:t>inspection.</a:t>
            </a:r>
          </a:p>
          <a:p>
            <a:r>
              <a:rPr lang="en-US" sz="3200" dirty="0" smtClean="0"/>
              <a:t>Look at your aircraft, see what hides behind those inspection covers.</a:t>
            </a:r>
          </a:p>
          <a:p>
            <a:r>
              <a:rPr lang="en-US" sz="3200" dirty="0" smtClean="0"/>
              <a:t>Identify items found on the checklist that are only seen as a switch in the cockpit.</a:t>
            </a:r>
          </a:p>
          <a:p>
            <a:endParaRPr lang="en-US" dirty="0" smtClean="0"/>
          </a:p>
        </p:txBody>
      </p:sp>
    </p:spTree>
    <p:custDataLst>
      <p:tags r:id="rId1"/>
    </p:custDataLst>
    <p:extLst>
      <p:ext uri="{BB962C8B-B14F-4D97-AF65-F5344CB8AC3E}">
        <p14:creationId xmlns:p14="http://schemas.microsoft.com/office/powerpoint/2010/main" val="1325445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What to plan for in 2024…</a:t>
            </a:r>
            <a:endParaRPr lang="en-US" sz="2800" dirty="0"/>
          </a:p>
        </p:txBody>
      </p:sp>
      <p:sp>
        <p:nvSpPr>
          <p:cNvPr id="3" name="Content Placeholder 2"/>
          <p:cNvSpPr>
            <a:spLocks noGrp="1"/>
          </p:cNvSpPr>
          <p:nvPr>
            <p:ph idx="1"/>
          </p:nvPr>
        </p:nvSpPr>
        <p:spPr>
          <a:xfrm>
            <a:off x="841952" y="1203470"/>
            <a:ext cx="10755745" cy="4391025"/>
          </a:xfrm>
        </p:spPr>
        <p:txBody>
          <a:bodyPr/>
          <a:lstStyle/>
          <a:p>
            <a:pPr marL="0" indent="0">
              <a:buNone/>
            </a:pPr>
            <a:r>
              <a:rPr lang="en-US" altLang="en-US" sz="3200" b="0" dirty="0" smtClean="0"/>
              <a:t>Join us for </a:t>
            </a:r>
            <a:r>
              <a:rPr lang="en-US" altLang="en-US" sz="3200" dirty="0" smtClean="0">
                <a:solidFill>
                  <a:srgbClr val="002060"/>
                </a:solidFill>
              </a:rPr>
              <a:t>“Preflight in a Box”</a:t>
            </a:r>
            <a:r>
              <a:rPr lang="en-US" altLang="en-US" sz="3200" dirty="0" smtClean="0"/>
              <a:t> </a:t>
            </a:r>
            <a:r>
              <a:rPr lang="en-US" altLang="en-US" sz="3200" b="0" dirty="0" smtClean="0"/>
              <a:t>– a hands on education package that includes hands on preflight of one or more aircraft.</a:t>
            </a:r>
          </a:p>
          <a:p>
            <a:pPr marL="0" indent="0" eaLnBrk="1" hangingPunct="1">
              <a:buNone/>
            </a:pPr>
            <a:endParaRPr lang="en-US" altLang="en-US" sz="1100" dirty="0" smtClean="0"/>
          </a:p>
          <a:p>
            <a:pPr marL="0" indent="0" algn="ctr" eaLnBrk="1" hangingPunct="1">
              <a:buNone/>
            </a:pPr>
            <a:r>
              <a:rPr lang="en-US" altLang="en-US" sz="3200" i="1" dirty="0" smtClean="0">
                <a:solidFill>
                  <a:srgbClr val="002060"/>
                </a:solidFill>
              </a:rPr>
              <a:t>“TELL US WHY THE AIRCRAFT SHOULD NOT BE FLOWN…”</a:t>
            </a:r>
            <a:endParaRPr lang="en-US" altLang="en-US" sz="3200" i="1" dirty="0">
              <a:solidFill>
                <a:srgbClr val="002060"/>
              </a:solidFill>
            </a:endParaRPr>
          </a:p>
          <a:p>
            <a:pPr marL="0" indent="0" eaLnBrk="1" hangingPunct="1">
              <a:buNone/>
            </a:pPr>
            <a:endParaRPr lang="en-US" altLang="en-US" sz="1100" dirty="0" smtClean="0"/>
          </a:p>
          <a:p>
            <a:pPr marL="0" indent="0">
              <a:buNone/>
            </a:pPr>
            <a:r>
              <a:rPr lang="en-US" altLang="en-US" b="0" dirty="0" smtClean="0"/>
              <a:t>FAASafety.gov users watch for a SPANS announcement in the near future or contact </a:t>
            </a:r>
            <a:r>
              <a:rPr lang="en-US" altLang="en-US" b="0" dirty="0"/>
              <a:t>your local FAASTeam for more information.</a:t>
            </a:r>
          </a:p>
          <a:p>
            <a:pPr marL="0" indent="0" eaLnBrk="1" hangingPunct="1">
              <a:buNone/>
            </a:pPr>
            <a:r>
              <a:rPr lang="en-US" altLang="en-US" b="0" dirty="0"/>
              <a:t>  </a:t>
            </a:r>
          </a:p>
          <a:p>
            <a:endParaRPr lang="en-US" dirty="0"/>
          </a:p>
        </p:txBody>
      </p:sp>
    </p:spTree>
    <p:custDataLst>
      <p:tags r:id="rId1"/>
    </p:custDataLst>
    <p:extLst>
      <p:ext uri="{BB962C8B-B14F-4D97-AF65-F5344CB8AC3E}">
        <p14:creationId xmlns:p14="http://schemas.microsoft.com/office/powerpoint/2010/main" val="3763369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803512" y="766230"/>
            <a:ext cx="7175766" cy="4855526"/>
          </a:xfrm>
          <a:prstGeom prst="rect">
            <a:avLst/>
          </a:prstGeom>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500344" y="260047"/>
            <a:ext cx="1106681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lgn="ctr">
              <a:buFontTx/>
              <a:buNone/>
            </a:pPr>
            <a:endParaRPr lang="en-US" sz="900" b="1" dirty="0">
              <a:solidFill>
                <a:srgbClr val="C0C0C0"/>
              </a:solidFill>
            </a:endParaRPr>
          </a:p>
        </p:txBody>
      </p:sp>
      <p:pic>
        <p:nvPicPr>
          <p:cNvPr id="4" name="Picture 3"/>
          <p:cNvPicPr>
            <a:picLocks noChangeAspect="1"/>
          </p:cNvPicPr>
          <p:nvPr/>
        </p:nvPicPr>
        <p:blipFill>
          <a:blip r:embed="rId6"/>
          <a:stretch>
            <a:fillRect/>
          </a:stretch>
        </p:blipFill>
        <p:spPr>
          <a:xfrm>
            <a:off x="8577473" y="1407533"/>
            <a:ext cx="2372056" cy="2400635"/>
          </a:xfrm>
          <a:prstGeom prst="rect">
            <a:avLst/>
          </a:prstGeom>
        </p:spPr>
      </p:pic>
      <p:pic>
        <p:nvPicPr>
          <p:cNvPr id="10" name="Picture 9"/>
          <p:cNvPicPr>
            <a:picLocks noChangeAspect="1"/>
          </p:cNvPicPr>
          <p:nvPr/>
        </p:nvPicPr>
        <p:blipFill>
          <a:blip r:embed="rId7"/>
          <a:stretch>
            <a:fillRect/>
          </a:stretch>
        </p:blipFill>
        <p:spPr>
          <a:xfrm>
            <a:off x="8335951" y="4193907"/>
            <a:ext cx="2855100" cy="1421261"/>
          </a:xfrm>
          <a:prstGeom prst="rect">
            <a:avLst/>
          </a:prstGeom>
        </p:spPr>
      </p:pic>
    </p:spTree>
    <p:custDataLst>
      <p:tags r:id="rId1"/>
    </p:custDataLst>
    <p:extLst>
      <p:ext uri="{BB962C8B-B14F-4D97-AF65-F5344CB8AC3E}">
        <p14:creationId xmlns:p14="http://schemas.microsoft.com/office/powerpoint/2010/main" val="2673704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468605"/>
            <a:ext cx="11296651" cy="609600"/>
          </a:xfrm>
        </p:spPr>
        <p:txBody>
          <a:bodyPr/>
          <a:lstStyle/>
          <a:p>
            <a:r>
              <a:rPr lang="en-US" dirty="0" smtClean="0"/>
              <a:t>Resources</a:t>
            </a:r>
            <a:endParaRPr lang="en-US" dirty="0"/>
          </a:p>
        </p:txBody>
      </p:sp>
      <p:sp>
        <p:nvSpPr>
          <p:cNvPr id="4" name="Slide Number Placeholder 3"/>
          <p:cNvSpPr>
            <a:spLocks noGrp="1"/>
          </p:cNvSpPr>
          <p:nvPr>
            <p:ph type="sldNum" sz="quarter" idx="4294967295"/>
          </p:nvPr>
        </p:nvSpPr>
        <p:spPr/>
        <p:txBody>
          <a:bodyPr/>
          <a:lstStyle/>
          <a:p>
            <a:pPr>
              <a:buNone/>
            </a:pPr>
            <a:endParaRPr lang="en-US" dirty="0"/>
          </a:p>
        </p:txBody>
      </p:sp>
      <p:sp>
        <p:nvSpPr>
          <p:cNvPr id="6" name="Content Placeholder 5"/>
          <p:cNvSpPr>
            <a:spLocks noGrp="1"/>
          </p:cNvSpPr>
          <p:nvPr>
            <p:ph idx="1"/>
          </p:nvPr>
        </p:nvSpPr>
        <p:spPr>
          <a:xfrm>
            <a:off x="714374" y="1344152"/>
            <a:ext cx="10733809" cy="4767424"/>
          </a:xfrm>
        </p:spPr>
        <p:txBody>
          <a:bodyPr/>
          <a:lstStyle/>
          <a:p>
            <a:pPr marL="0" indent="0">
              <a:buNone/>
            </a:pPr>
            <a:r>
              <a:rPr lang="en-US" sz="4000" dirty="0" smtClean="0"/>
              <a:t>FAA Safety Briefing – Advanced Preflight After Maintenance</a:t>
            </a:r>
            <a:r>
              <a:rPr lang="en-US" sz="2000" dirty="0" smtClean="0"/>
              <a:t> </a:t>
            </a:r>
          </a:p>
          <a:p>
            <a:pPr marL="0" indent="0">
              <a:buNone/>
            </a:pPr>
            <a:r>
              <a:rPr lang="en-US" sz="4000" dirty="0" smtClean="0">
                <a:hlinkClick r:id="rId4"/>
              </a:rPr>
              <a:t>https</a:t>
            </a:r>
            <a:r>
              <a:rPr lang="en-US" sz="4000" dirty="0">
                <a:hlinkClick r:id="rId4"/>
              </a:rPr>
              <a:t>://</a:t>
            </a:r>
            <a:r>
              <a:rPr lang="en-US" sz="4000" dirty="0" smtClean="0">
                <a:hlinkClick r:id="rId4"/>
              </a:rPr>
              <a:t>www.faa.gov/newsroom/safety-briefing/advanced-preflight-after-maintenance</a:t>
            </a:r>
            <a:endParaRPr lang="en-US" sz="4000" dirty="0" smtClean="0"/>
          </a:p>
          <a:p>
            <a:pPr marL="0" indent="0">
              <a:buNone/>
            </a:pPr>
            <a:endParaRPr lang="en-US" sz="4000" dirty="0" smtClean="0"/>
          </a:p>
          <a:p>
            <a:pPr marL="0" indent="0">
              <a:buNone/>
            </a:pPr>
            <a:endParaRPr lang="en-US" sz="2200" dirty="0" smtClean="0"/>
          </a:p>
          <a:p>
            <a:pPr marL="0" indent="0">
              <a:buNone/>
            </a:pPr>
            <a:r>
              <a:rPr lang="en-US" sz="2200" dirty="0"/>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084" y="3559629"/>
            <a:ext cx="1943099" cy="1943099"/>
          </a:xfrm>
          <a:prstGeom prst="rect">
            <a:avLst/>
          </a:prstGeom>
        </p:spPr>
      </p:pic>
    </p:spTree>
    <p:custDataLst>
      <p:tags r:id="rId1"/>
    </p:custDataLst>
    <p:extLst>
      <p:ext uri="{BB962C8B-B14F-4D97-AF65-F5344CB8AC3E}">
        <p14:creationId xmlns:p14="http://schemas.microsoft.com/office/powerpoint/2010/main" val="3625128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71500" y="530755"/>
            <a:ext cx="8161953" cy="609600"/>
          </a:xfrm>
          <a:noFill/>
        </p:spPr>
        <p:txBody>
          <a:bodyPr vert="horz" wrap="square" lIns="92075" tIns="46038" rIns="92075" bIns="46038" numCol="1" anchor="b" anchorCtr="0" compatLnSpc="1">
            <a:prstTxWarp prst="textNoShape">
              <a:avLst/>
            </a:prstTxWarp>
          </a:bodyPr>
          <a:lstStyle/>
          <a:p>
            <a:pPr algn="ctr" eaLnBrk="1" hangingPunct="1"/>
            <a:r>
              <a:rPr lang="en-US" altLang="en-US" dirty="0" smtClean="0"/>
              <a:t>LET’S TALK…</a:t>
            </a:r>
          </a:p>
        </p:txBody>
      </p:sp>
      <p:sp>
        <p:nvSpPr>
          <p:cNvPr id="4099" name="Rectangle 3"/>
          <p:cNvSpPr>
            <a:spLocks noGrp="1" noChangeArrowheads="1"/>
          </p:cNvSpPr>
          <p:nvPr>
            <p:ph idx="1"/>
          </p:nvPr>
        </p:nvSpPr>
        <p:spPr>
          <a:xfrm>
            <a:off x="712445" y="1347010"/>
            <a:ext cx="8021008" cy="4391025"/>
          </a:xfrm>
        </p:spPr>
        <p:txBody>
          <a:bodyPr vert="horz" wrap="square" lIns="92075" tIns="46038" rIns="92075" bIns="46038" numCol="1" anchor="t" anchorCtr="0" compatLnSpc="1">
            <a:prstTxWarp prst="textNoShape">
              <a:avLst/>
            </a:prstTxWarp>
          </a:bodyPr>
          <a:lstStyle/>
          <a:p>
            <a:pPr marL="0" indent="0" algn="ctr">
              <a:buNone/>
            </a:pPr>
            <a:r>
              <a:rPr lang="en-US" altLang="en-US" dirty="0" smtClean="0"/>
              <a:t>The Topic of the Month for September is:</a:t>
            </a:r>
          </a:p>
          <a:p>
            <a:pPr algn="ctr"/>
            <a:endParaRPr lang="en-US" altLang="en-US" dirty="0"/>
          </a:p>
          <a:p>
            <a:pPr marL="0" indent="0" algn="ctr">
              <a:buNone/>
            </a:pPr>
            <a:r>
              <a:rPr lang="en-US" altLang="en-US" sz="4000" dirty="0" smtClean="0"/>
              <a:t>	Preflight after Maintenance</a:t>
            </a:r>
          </a:p>
          <a:p>
            <a:pPr marL="0" indent="0" algn="ctr">
              <a:buNone/>
            </a:pPr>
            <a:endParaRPr lang="en-US" altLang="en-US" dirty="0" smtClean="0"/>
          </a:p>
          <a:p>
            <a:pPr marL="0" indent="0" algn="ctr">
              <a:buNone/>
            </a:pPr>
            <a:r>
              <a:rPr lang="en-US" altLang="en-US" dirty="0" smtClean="0"/>
              <a:t>This presentation is the one of three topic related events that you may be interested in.  Let’s talk briefly about each and then on to the our topic…</a:t>
            </a:r>
          </a:p>
        </p:txBody>
      </p:sp>
      <p:pic>
        <p:nvPicPr>
          <p:cNvPr id="4100" name="Picture 4" descr="C:\Users\JAYMFL~1\AppData\Local\Temp\SNAGHTML7493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371" y="1347010"/>
            <a:ext cx="2743624" cy="4227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3927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82326" y="1130439"/>
            <a:ext cx="11385825" cy="4391025"/>
          </a:xfrm>
        </p:spPr>
        <p:txBody>
          <a:bodyPr/>
          <a:lstStyle/>
          <a:p>
            <a:r>
              <a:rPr lang="en-US" sz="4000" dirty="0"/>
              <a:t>NTSB Safety Alert — Advanced Preflight After Maintenance: </a:t>
            </a:r>
            <a:r>
              <a:rPr lang="en-US" sz="4000" u="sng" dirty="0">
                <a:hlinkClick r:id="rId3"/>
              </a:rPr>
              <a:t>https://</a:t>
            </a:r>
            <a:r>
              <a:rPr lang="en-US" sz="4000" u="sng" dirty="0" smtClean="0">
                <a:hlinkClick r:id="rId3"/>
              </a:rPr>
              <a:t>go.usa.gov/cK7Py</a:t>
            </a:r>
            <a:endParaRPr lang="en-US" sz="4000" u="sng" dirty="0" smtClean="0"/>
          </a:p>
          <a:p>
            <a:r>
              <a:rPr lang="en-US" sz="4000" dirty="0" smtClean="0"/>
              <a:t>FAA’s </a:t>
            </a:r>
            <a:r>
              <a:rPr lang="en-US" sz="4000" dirty="0"/>
              <a:t>Advanced Preflight Pamphlet: </a:t>
            </a:r>
            <a:r>
              <a:rPr lang="en-US" sz="4000" u="sng" dirty="0" smtClean="0">
                <a:hlinkClick r:id="rId4"/>
              </a:rPr>
              <a:t>https</a:t>
            </a:r>
            <a:r>
              <a:rPr lang="en-US" sz="4000" u="sng" dirty="0">
                <a:hlinkClick r:id="rId4"/>
              </a:rPr>
              <a:t>://</a:t>
            </a:r>
            <a:r>
              <a:rPr lang="en-US" sz="4000" u="sng" dirty="0" smtClean="0">
                <a:hlinkClick r:id="rId4"/>
              </a:rPr>
              <a:t>go.usa.gov/xVy44</a:t>
            </a:r>
            <a:endParaRPr lang="en-US" sz="4000" u="sng" dirty="0" smtClean="0"/>
          </a:p>
          <a:p>
            <a:r>
              <a:rPr lang="en-US" sz="4000" dirty="0" smtClean="0"/>
              <a:t>“</a:t>
            </a:r>
            <a:r>
              <a:rPr lang="en-US" sz="4000" dirty="0"/>
              <a:t>Advanced Preflight,” FAA Safety Briefing, Mar/Apr 2012: </a:t>
            </a:r>
            <a:r>
              <a:rPr lang="en-US" sz="4000" u="sng" dirty="0">
                <a:hlinkClick r:id="rId5"/>
              </a:rPr>
              <a:t>https://</a:t>
            </a:r>
            <a:r>
              <a:rPr lang="en-US" sz="4000" u="sng" dirty="0" smtClean="0">
                <a:hlinkClick r:id="rId5"/>
              </a:rPr>
              <a:t>go.usa.gov/cK7ma</a:t>
            </a:r>
            <a:endParaRPr lang="en-US" sz="4000" u="sng" dirty="0" smtClean="0"/>
          </a:p>
          <a:p>
            <a:endParaRPr lang="en-US" sz="4000" dirty="0"/>
          </a:p>
        </p:txBody>
      </p:sp>
    </p:spTree>
    <p:extLst>
      <p:ext uri="{BB962C8B-B14F-4D97-AF65-F5344CB8AC3E}">
        <p14:creationId xmlns:p14="http://schemas.microsoft.com/office/powerpoint/2010/main" val="986994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059" y="959343"/>
            <a:ext cx="11296651" cy="609600"/>
          </a:xfrm>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22268" y="223619"/>
            <a:ext cx="5308187" cy="6110145"/>
          </a:xfrm>
        </p:spPr>
      </p:pic>
    </p:spTree>
    <p:custDataLst>
      <p:tags r:id="rId1"/>
    </p:custDataLst>
    <p:extLst>
      <p:ext uri="{BB962C8B-B14F-4D97-AF65-F5344CB8AC3E}">
        <p14:creationId xmlns:p14="http://schemas.microsoft.com/office/powerpoint/2010/main" val="2263477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4515" y="344488"/>
            <a:ext cx="9394372" cy="1299672"/>
          </a:xfrm>
        </p:spPr>
        <p:txBody>
          <a:bodyPr/>
          <a:lstStyle/>
          <a:p>
            <a:pPr algn="ctr"/>
            <a:r>
              <a:rPr lang="en-US" sz="3600"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1382491" y="1785388"/>
            <a:ext cx="9551707" cy="3387831"/>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1556666" y="1689171"/>
            <a:ext cx="3211284" cy="162903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672307" y="3406943"/>
            <a:ext cx="3030327"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567458" y="1742558"/>
            <a:ext cx="3420788" cy="199641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567458" y="3758844"/>
            <a:ext cx="3320516" cy="145986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394871" y="5225708"/>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439589" y="4930962"/>
            <a:ext cx="1508166" cy="15128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9758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FF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1" y="457200"/>
            <a:ext cx="8472487" cy="609600"/>
          </a:xfrm>
        </p:spPr>
        <p:txBody>
          <a:bodyPr/>
          <a:lstStyle/>
          <a:p>
            <a:pPr algn="ctr"/>
            <a:r>
              <a:rPr lang="en-US" dirty="0" smtClean="0"/>
              <a:t>We need your feedback:</a:t>
            </a:r>
            <a:endParaRPr lang="en-US" dirty="0"/>
          </a:p>
        </p:txBody>
      </p:sp>
      <p:sp>
        <p:nvSpPr>
          <p:cNvPr id="3" name="Content Placeholder 2"/>
          <p:cNvSpPr>
            <a:spLocks noGrp="1"/>
          </p:cNvSpPr>
          <p:nvPr>
            <p:ph idx="4294967295"/>
          </p:nvPr>
        </p:nvSpPr>
        <p:spPr>
          <a:xfrm>
            <a:off x="2057401" y="1371601"/>
            <a:ext cx="8050213" cy="4391025"/>
          </a:xfrm>
        </p:spPr>
        <p:txBody>
          <a:bodyPr/>
          <a:lstStyle/>
          <a:p>
            <a:pPr marL="0" indent="0" algn="ctr">
              <a:buNone/>
            </a:pPr>
            <a:r>
              <a:rPr lang="en-US" sz="3600" dirty="0"/>
              <a:t>Search:</a:t>
            </a:r>
          </a:p>
          <a:p>
            <a:pPr marL="0" indent="0" algn="ctr">
              <a:buNone/>
            </a:pPr>
            <a:r>
              <a:rPr lang="en-US" sz="6000" dirty="0">
                <a:solidFill>
                  <a:srgbClr val="002060"/>
                </a:solidFill>
              </a:rPr>
              <a:t>FAASTeam Feedback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065" y="3028819"/>
            <a:ext cx="2647425" cy="2573475"/>
          </a:xfrm>
          <a:prstGeom prst="rect">
            <a:avLst/>
          </a:prstGeom>
        </p:spPr>
      </p:pic>
    </p:spTree>
    <p:custDataLst>
      <p:tags r:id="rId1"/>
    </p:custDataLst>
    <p:extLst>
      <p:ext uri="{BB962C8B-B14F-4D97-AF65-F5344CB8AC3E}">
        <p14:creationId xmlns:p14="http://schemas.microsoft.com/office/powerpoint/2010/main" val="7211134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6812" y="1962625"/>
            <a:ext cx="6096000" cy="1384995"/>
          </a:xfrm>
          <a:prstGeom prst="rect">
            <a:avLst/>
          </a:prstGeom>
        </p:spPr>
        <p:txBody>
          <a:bodyPr>
            <a:spAutoFit/>
          </a:bodyPr>
          <a:lstStyle/>
          <a:p>
            <a:pPr lvl="0" algn="ctr">
              <a:spcBef>
                <a:spcPct val="0"/>
              </a:spcBef>
              <a:buNone/>
              <a:defRPr/>
            </a:pPr>
            <a:r>
              <a:rPr lang="en-US" sz="2800" b="1" kern="0" dirty="0">
                <a:solidFill>
                  <a:schemeClr val="bg1">
                    <a:lumMod val="50000"/>
                  </a:schemeClr>
                </a:solidFill>
                <a:latin typeface="Arial"/>
                <a:ea typeface="ＭＳ Ｐゴシック"/>
              </a:rPr>
              <a:t>Topic of the </a:t>
            </a:r>
            <a:r>
              <a:rPr lang="en-US" sz="2800" b="1" kern="0" dirty="0" smtClean="0">
                <a:solidFill>
                  <a:schemeClr val="bg1">
                    <a:lumMod val="50000"/>
                  </a:schemeClr>
                </a:solidFill>
                <a:latin typeface="Arial"/>
                <a:ea typeface="ＭＳ Ｐゴシック"/>
              </a:rPr>
              <a:t>Month</a:t>
            </a:r>
          </a:p>
          <a:p>
            <a:pPr lvl="0" algn="ctr">
              <a:spcBef>
                <a:spcPct val="0"/>
              </a:spcBef>
              <a:buNone/>
              <a:defRPr/>
            </a:pPr>
            <a:r>
              <a:rPr lang="en-US" sz="2800" b="1" kern="0" dirty="0" smtClean="0">
                <a:solidFill>
                  <a:schemeClr val="bg1">
                    <a:lumMod val="50000"/>
                  </a:schemeClr>
                </a:solidFill>
                <a:latin typeface="Arial"/>
                <a:ea typeface="ＭＳ Ｐゴシック"/>
              </a:rPr>
              <a:t>September </a:t>
            </a:r>
            <a:endParaRPr lang="en-US" sz="2800" b="1" kern="0" dirty="0">
              <a:solidFill>
                <a:schemeClr val="bg1">
                  <a:lumMod val="50000"/>
                </a:schemeClr>
              </a:solidFill>
              <a:latin typeface="Arial"/>
              <a:ea typeface="ＭＳ Ｐゴシック"/>
            </a:endParaRPr>
          </a:p>
          <a:p>
            <a:pPr lvl="0" algn="ctr">
              <a:spcBef>
                <a:spcPct val="0"/>
              </a:spcBef>
              <a:buNone/>
              <a:defRPr/>
            </a:pPr>
            <a:r>
              <a:rPr lang="en-US" sz="2800" b="1" kern="0" dirty="0" smtClean="0">
                <a:solidFill>
                  <a:schemeClr val="bg1">
                    <a:lumMod val="50000"/>
                  </a:schemeClr>
                </a:solidFill>
                <a:latin typeface="Arial"/>
                <a:ea typeface="ＭＳ Ｐゴシック"/>
              </a:rPr>
              <a:t>Preflight </a:t>
            </a:r>
            <a:r>
              <a:rPr lang="en-US" sz="2800" b="1" kern="0" dirty="0">
                <a:solidFill>
                  <a:schemeClr val="bg1">
                    <a:lumMod val="50000"/>
                  </a:schemeClr>
                </a:solidFill>
                <a:latin typeface="Arial"/>
                <a:ea typeface="ＭＳ Ｐゴシック"/>
              </a:rPr>
              <a:t>after Maintenance</a:t>
            </a:r>
            <a:endParaRPr lang="en-US" sz="1400" b="1" kern="0" dirty="0">
              <a:solidFill>
                <a:schemeClr val="bg1">
                  <a:lumMod val="50000"/>
                </a:schemeClr>
              </a:solidFill>
              <a:latin typeface="Arial"/>
              <a:ea typeface="ＭＳ Ｐゴシック"/>
            </a:endParaRPr>
          </a:p>
        </p:txBody>
      </p:sp>
    </p:spTree>
    <p:extLst>
      <p:ext uri="{BB962C8B-B14F-4D97-AF65-F5344CB8AC3E}">
        <p14:creationId xmlns:p14="http://schemas.microsoft.com/office/powerpoint/2010/main" val="361397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295" y="1241214"/>
            <a:ext cx="5026238" cy="3500407"/>
          </a:xfrm>
        </p:spPr>
        <p:txBody>
          <a:bodyPr/>
          <a:lstStyle/>
          <a:p>
            <a:pPr marL="0" indent="0" algn="ctr">
              <a:buNone/>
            </a:pPr>
            <a:r>
              <a:rPr lang="en-US" sz="3200" dirty="0" smtClean="0">
                <a:solidFill>
                  <a:srgbClr val="002060"/>
                </a:solidFill>
              </a:rPr>
              <a:t>Earlier this Quarter,  </a:t>
            </a:r>
          </a:p>
          <a:p>
            <a:pPr marL="0" indent="0" algn="ctr">
              <a:buNone/>
            </a:pPr>
            <a:r>
              <a:rPr lang="en-US" sz="3200" dirty="0" smtClean="0"/>
              <a:t>CFIs Forums set out to support our topic with advanced preflight methods and techniques.   </a:t>
            </a:r>
          </a:p>
          <a:p>
            <a:pPr marL="0" indent="0" algn="ctr">
              <a:buNone/>
            </a:pPr>
            <a:endParaRPr lang="en-US" dirty="0"/>
          </a:p>
          <a:p>
            <a:pPr marL="0"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533" y="428126"/>
            <a:ext cx="6864290" cy="5396941"/>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82042">
            <a:off x="10006187" y="633789"/>
            <a:ext cx="1453167" cy="1214848"/>
          </a:xfrm>
          <a:prstGeom prst="rect">
            <a:avLst/>
          </a:prstGeom>
        </p:spPr>
      </p:pic>
    </p:spTree>
    <p:custDataLst>
      <p:tags r:id="rId1"/>
    </p:custDataLst>
    <p:extLst>
      <p:ext uri="{BB962C8B-B14F-4D97-AF65-F5344CB8AC3E}">
        <p14:creationId xmlns:p14="http://schemas.microsoft.com/office/powerpoint/2010/main" val="422343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1" y="344488"/>
            <a:ext cx="11112500" cy="609600"/>
          </a:xfrm>
        </p:spPr>
        <p:txBody>
          <a:bodyPr/>
          <a:lstStyle/>
          <a:p>
            <a:pPr algn="ctr"/>
            <a:r>
              <a:rPr lang="en-US" dirty="0" smtClean="0"/>
              <a:t>Looking ahead to 2024</a:t>
            </a:r>
            <a:endParaRPr lang="en-US" dirty="0"/>
          </a:p>
        </p:txBody>
      </p:sp>
      <p:sp>
        <p:nvSpPr>
          <p:cNvPr id="3" name="Content Placeholder 2"/>
          <p:cNvSpPr>
            <a:spLocks noGrp="1"/>
          </p:cNvSpPr>
          <p:nvPr>
            <p:ph idx="1"/>
          </p:nvPr>
        </p:nvSpPr>
        <p:spPr>
          <a:xfrm>
            <a:off x="760942" y="1084793"/>
            <a:ext cx="10733617" cy="4391025"/>
          </a:xfrm>
        </p:spPr>
        <p:txBody>
          <a:bodyPr/>
          <a:lstStyle/>
          <a:p>
            <a:pPr marL="0" indent="0" algn="ctr">
              <a:buNone/>
            </a:pPr>
            <a:r>
              <a:rPr lang="en-US" dirty="0" smtClean="0"/>
              <a:t>The last of the three events for this topic will be a hands on exercise that will allow you to demonstrate the task of preflighting an aircraft.    </a:t>
            </a:r>
          </a:p>
          <a:p>
            <a:endParaRPr lang="en-US" dirty="0"/>
          </a:p>
          <a:p>
            <a:pPr marL="0" indent="0" algn="ctr">
              <a:buNone/>
            </a:pPr>
            <a:r>
              <a:rPr lang="en-US" sz="3200" dirty="0" smtClean="0"/>
              <a:t>“Preflight in a box” as it is called will, </a:t>
            </a:r>
          </a:p>
          <a:p>
            <a:pPr marL="0" indent="0">
              <a:buNone/>
            </a:pPr>
            <a:endParaRPr lang="en-US" dirty="0" smtClean="0"/>
          </a:p>
          <a:p>
            <a:pPr marL="0" indent="0" algn="ctr">
              <a:buNone/>
            </a:pPr>
            <a:r>
              <a:rPr lang="en-US" dirty="0" smtClean="0"/>
              <a:t>allow the event attendees to test their skills at preflighting an aircraft further reinforcing the task is done right! </a:t>
            </a:r>
            <a:endParaRPr lang="en-US" dirty="0"/>
          </a:p>
        </p:txBody>
      </p:sp>
    </p:spTree>
    <p:custDataLst>
      <p:tags r:id="rId1"/>
    </p:custDataLst>
    <p:extLst>
      <p:ext uri="{BB962C8B-B14F-4D97-AF65-F5344CB8AC3E}">
        <p14:creationId xmlns:p14="http://schemas.microsoft.com/office/powerpoint/2010/main" val="36443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907" y="677352"/>
            <a:ext cx="4590868" cy="5096913"/>
          </a:xfrm>
        </p:spPr>
        <p:txBody>
          <a:bodyPr/>
          <a:lstStyle/>
          <a:p>
            <a:pPr marL="0" indent="0">
              <a:buNone/>
            </a:pPr>
            <a:r>
              <a:rPr lang="en-US" b="0" dirty="0" smtClean="0"/>
              <a:t>In the beginning, we  understood the necessity for a thorough preflight and doing it right</a:t>
            </a:r>
            <a:r>
              <a:rPr lang="en-US" b="0" dirty="0"/>
              <a:t>:</a:t>
            </a:r>
            <a:r>
              <a:rPr lang="en-US" b="0" dirty="0" smtClean="0"/>
              <a:t> </a:t>
            </a:r>
          </a:p>
          <a:p>
            <a:r>
              <a:rPr lang="en-US" b="0" dirty="0" smtClean="0"/>
              <a:t>Checking the status board </a:t>
            </a:r>
          </a:p>
          <a:p>
            <a:r>
              <a:rPr lang="en-US" b="0" dirty="0" smtClean="0"/>
              <a:t>Reviewing any past discrepancies</a:t>
            </a:r>
          </a:p>
          <a:p>
            <a:r>
              <a:rPr lang="en-US" b="0" dirty="0"/>
              <a:t>Following the manufacturers checklist</a:t>
            </a:r>
          </a:p>
          <a:p>
            <a:endParaRPr lang="en-US" b="0" dirty="0" smtClean="0"/>
          </a:p>
          <a:p>
            <a:pPr marL="0" indent="0" algn="ctr">
              <a:buNone/>
            </a:pPr>
            <a:endParaRPr lang="en-US" sz="1400" dirty="0"/>
          </a:p>
          <a:p>
            <a:pPr marL="0" indent="0">
              <a:buNone/>
            </a:pP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304" y="1126535"/>
            <a:ext cx="6429725" cy="369138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bwMode="auto">
          <a:xfrm>
            <a:off x="628907" y="694304"/>
            <a:ext cx="459086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indent="0">
              <a:buNone/>
            </a:pPr>
            <a:r>
              <a:rPr lang="en-US" sz="2800" dirty="0"/>
              <a:t>Putting the cart before the horse is never a good idea, </a:t>
            </a:r>
            <a:r>
              <a:rPr lang="en-US" sz="2800" dirty="0" smtClean="0"/>
              <a:t> learn </a:t>
            </a:r>
            <a:r>
              <a:rPr lang="en-US" sz="2800" dirty="0"/>
              <a:t>to plan </a:t>
            </a:r>
            <a:r>
              <a:rPr lang="en-US" sz="2800" dirty="0" smtClean="0"/>
              <a:t>ahead, take the time necessary to complete the task properly.</a:t>
            </a:r>
            <a:endParaRPr lang="en-US" sz="2800" dirty="0"/>
          </a:p>
        </p:txBody>
      </p:sp>
    </p:spTree>
    <p:custDataLst>
      <p:tags r:id="rId1"/>
    </p:custDataLst>
    <p:extLst>
      <p:ext uri="{BB962C8B-B14F-4D97-AF65-F5344CB8AC3E}">
        <p14:creationId xmlns:p14="http://schemas.microsoft.com/office/powerpoint/2010/main" val="26350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hidden"/>
                                      </p:to>
                                    </p:set>
                                  </p:childTnLst>
                                </p:cTn>
                              </p:par>
                            </p:childTnLst>
                          </p:cTn>
                        </p:par>
                        <p:par>
                          <p:cTn id="23" fill="hold">
                            <p:stCondLst>
                              <p:cond delay="0"/>
                            </p:stCondLst>
                            <p:childTnLst>
                              <p:par>
                                <p:cTn id="24" presetID="2" presetClass="entr" presetSubtype="8" accel="600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8929" y="547022"/>
            <a:ext cx="10827472" cy="78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2800" kern="0" dirty="0" smtClean="0">
                <a:ea typeface="ＭＳ Ｐゴシック" pitchFamily="34" charset="-128"/>
              </a:rPr>
              <a:t>General Aviation Joint Safety Committee (GAJSC) </a:t>
            </a:r>
            <a:r>
              <a:rPr lang="en-US" sz="2800" b="0" kern="0" dirty="0" smtClean="0">
                <a:ea typeface="ＭＳ Ｐゴシック" pitchFamily="34" charset="-128"/>
              </a:rPr>
              <a:t>&amp; FAA Accident Study Findings</a:t>
            </a:r>
            <a:endParaRPr lang="en-US" sz="2800" kern="0" dirty="0"/>
          </a:p>
        </p:txBody>
      </p:sp>
      <p:sp>
        <p:nvSpPr>
          <p:cNvPr id="5" name="Content Placeholder 2"/>
          <p:cNvSpPr txBox="1">
            <a:spLocks/>
          </p:cNvSpPr>
          <p:nvPr/>
        </p:nvSpPr>
        <p:spPr bwMode="auto">
          <a:xfrm>
            <a:off x="759023" y="1684954"/>
            <a:ext cx="5939552"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sz="3600" i="1" kern="1200" dirty="0" smtClean="0">
                <a:latin typeface="Calibri" panose="020F0502020204030204" pitchFamily="34" charset="0"/>
                <a:cs typeface="Calibri" panose="020F0502020204030204" pitchFamily="34" charset="0"/>
              </a:rPr>
              <a:t>…although the maintenance personnel made the initial mistake, the pilot could have prevented the accident by performing a thorough or advanced preflight check.</a:t>
            </a:r>
            <a:endParaRPr lang="en-US" altLang="en-US" sz="3600" i="1" kern="0" dirty="0" smtClean="0">
              <a:latin typeface="Calibri" panose="020F0502020204030204" pitchFamily="34" charset="0"/>
              <a:ea typeface="ＭＳ Ｐゴシック" pitchFamily="34" charset="-128"/>
              <a:cs typeface="Calibri" panose="020F0502020204030204" pitchFamily="34" charset="0"/>
            </a:endParaRPr>
          </a:p>
          <a:p>
            <a:pPr marL="0" indent="0" algn="ctr">
              <a:buFontTx/>
              <a:buNone/>
            </a:pPr>
            <a:endParaRPr lang="en-US" sz="3600" kern="0" dirty="0"/>
          </a:p>
        </p:txBody>
      </p:sp>
      <p:pic>
        <p:nvPicPr>
          <p:cNvPr id="6" name="Picture 5"/>
          <p:cNvPicPr>
            <a:picLocks noChangeAspect="1"/>
          </p:cNvPicPr>
          <p:nvPr/>
        </p:nvPicPr>
        <p:blipFill>
          <a:blip r:embed="rId4"/>
          <a:stretch>
            <a:fillRect/>
          </a:stretch>
        </p:blipFill>
        <p:spPr>
          <a:xfrm>
            <a:off x="6698575" y="2068798"/>
            <a:ext cx="4925310" cy="2753386"/>
          </a:xfrm>
          <a:prstGeom prst="rect">
            <a:avLst/>
          </a:prstGeom>
        </p:spPr>
      </p:pic>
    </p:spTree>
    <p:custDataLst>
      <p:tags r:id="rId1"/>
    </p:custDataLst>
    <p:extLst>
      <p:ext uri="{BB962C8B-B14F-4D97-AF65-F5344CB8AC3E}">
        <p14:creationId xmlns:p14="http://schemas.microsoft.com/office/powerpoint/2010/main" val="6876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FF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or Written Checklist, best?</a:t>
            </a:r>
            <a:endParaRPr lang="en-US" dirty="0"/>
          </a:p>
        </p:txBody>
      </p:sp>
      <p:sp>
        <p:nvSpPr>
          <p:cNvPr id="5" name="TextBox 4"/>
          <p:cNvSpPr txBox="1"/>
          <p:nvPr/>
        </p:nvSpPr>
        <p:spPr bwMode="auto">
          <a:xfrm>
            <a:off x="571500" y="2794937"/>
            <a:ext cx="7416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6600" b="1" dirty="0" smtClean="0">
                <a:effectLst>
                  <a:outerShdw blurRad="38100" dist="38100" dir="2700000" algn="tl">
                    <a:srgbClr val="000000">
                      <a:alpha val="43137"/>
                    </a:srgbClr>
                  </a:outerShdw>
                </a:effectLst>
              </a:rPr>
              <a:t>CGUMPS vs.</a:t>
            </a:r>
            <a:endParaRPr lang="en-US" sz="6600" b="1"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26067">
            <a:off x="6392147" y="1616622"/>
            <a:ext cx="2949023" cy="4119945"/>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8655269" y="1190072"/>
            <a:ext cx="3070361" cy="4654433"/>
          </a:xfrm>
          <a:prstGeom prst="rect">
            <a:avLst/>
          </a:prstGeom>
          <a:ln>
            <a:solidFill>
              <a:schemeClr val="tx1"/>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40560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407" y="672103"/>
            <a:ext cx="10733617" cy="4391025"/>
          </a:xfrm>
        </p:spPr>
        <p:txBody>
          <a:bodyPr/>
          <a:lstStyle/>
          <a:p>
            <a:pPr marL="0" indent="0">
              <a:buNone/>
            </a:pPr>
            <a:r>
              <a:rPr lang="en-US" dirty="0" smtClean="0"/>
              <a:t>An aircraft checklist </a:t>
            </a:r>
            <a:r>
              <a:rPr lang="en-US" b="0" dirty="0"/>
              <a:t>is a formal list used to identify, schedule, compare, or verify a group of elements or actions. </a:t>
            </a:r>
            <a:endParaRPr lang="en-US" b="0" dirty="0" smtClean="0"/>
          </a:p>
          <a:p>
            <a:pPr>
              <a:spcBef>
                <a:spcPts val="1200"/>
              </a:spcBef>
            </a:pPr>
            <a:r>
              <a:rPr lang="en-US" b="0" dirty="0" smtClean="0"/>
              <a:t>visual </a:t>
            </a:r>
            <a:r>
              <a:rPr lang="en-US" b="0" dirty="0"/>
              <a:t>or oral aid </a:t>
            </a:r>
            <a:endParaRPr lang="en-US" b="0" dirty="0" smtClean="0"/>
          </a:p>
          <a:p>
            <a:pPr>
              <a:spcBef>
                <a:spcPts val="1200"/>
              </a:spcBef>
            </a:pPr>
            <a:r>
              <a:rPr lang="en-US" b="0" dirty="0" smtClean="0"/>
              <a:t>may </a:t>
            </a:r>
            <a:r>
              <a:rPr lang="en-US" b="0" dirty="0"/>
              <a:t>be published in a manual, </a:t>
            </a:r>
            <a:endParaRPr lang="en-US" b="0" dirty="0" smtClean="0"/>
          </a:p>
          <a:p>
            <a:pPr>
              <a:spcBef>
                <a:spcPts val="1200"/>
              </a:spcBef>
            </a:pPr>
            <a:r>
              <a:rPr lang="en-US" b="0" dirty="0" smtClean="0"/>
              <a:t>designed </a:t>
            </a:r>
            <a:r>
              <a:rPr lang="en-US" b="0" dirty="0"/>
              <a:t>for independent use </a:t>
            </a:r>
            <a:endParaRPr lang="en-US" b="0" dirty="0" smtClean="0"/>
          </a:p>
          <a:p>
            <a:pPr>
              <a:spcBef>
                <a:spcPts val="1200"/>
              </a:spcBef>
            </a:pPr>
            <a:r>
              <a:rPr lang="en-US" b="0" dirty="0" smtClean="0"/>
              <a:t>used </a:t>
            </a:r>
            <a:r>
              <a:rPr lang="en-US" b="0" dirty="0"/>
              <a:t>to ensure that a particular series of specified actions or procedures are accomplished</a:t>
            </a:r>
            <a:r>
              <a:rPr lang="en-US" i="1" dirty="0"/>
              <a:t> </a:t>
            </a:r>
            <a:r>
              <a:rPr lang="en-US" i="1" u="sng" dirty="0"/>
              <a:t>in correct sequence.</a:t>
            </a:r>
            <a:r>
              <a:rPr lang="en-US" i="1" dirty="0"/>
              <a:t> </a:t>
            </a:r>
            <a:endParaRPr lang="en-US" i="1" dirty="0" smtClean="0"/>
          </a:p>
          <a:p>
            <a:pPr>
              <a:spcBef>
                <a:spcPts val="1200"/>
              </a:spcBef>
            </a:pPr>
            <a:r>
              <a:rPr lang="en-US" b="0" dirty="0" smtClean="0"/>
              <a:t>used </a:t>
            </a:r>
            <a:r>
              <a:rPr lang="en-US" b="0" dirty="0"/>
              <a:t>to verify that the correct aircraft configuration has been established </a:t>
            </a:r>
          </a:p>
          <a:p>
            <a:endParaRPr lang="en-US" dirty="0"/>
          </a:p>
        </p:txBody>
      </p:sp>
    </p:spTree>
    <p:custDataLst>
      <p:tags r:id="rId1"/>
    </p:custDataLst>
    <p:extLst>
      <p:ext uri="{BB962C8B-B14F-4D97-AF65-F5344CB8AC3E}">
        <p14:creationId xmlns:p14="http://schemas.microsoft.com/office/powerpoint/2010/main" val="215616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5uU5uTwV"/>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5YDFD77UPU3F-311-5140</_dlc_DocId>
    <_dlc_DocIdUrl xmlns="04289566-cf42-4ce7-aa7c-2469c3d4502e">
      <Url>https://avssp.faa.gov/avs/afsfaast/_layouts/15/DocIdRedir.aspx?ID=5YDFD77UPU3F-311-5140</Url>
      <Description>5YDFD77UPU3F-311-5140</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file>

<file path=customXml/itemProps2.xml><?xml version="1.0" encoding="utf-8"?>
<ds:datastoreItem xmlns:ds="http://schemas.openxmlformats.org/officeDocument/2006/customXml" ds:itemID="{397D1EC2-086B-4869-9FB4-0CCB136B730B}"/>
</file>

<file path=customXml/itemProps3.xml><?xml version="1.0" encoding="utf-8"?>
<ds:datastoreItem xmlns:ds="http://schemas.openxmlformats.org/officeDocument/2006/customXml" ds:itemID="{77C7A483-79B5-4B3B-85B8-C66886FCA5D1}"/>
</file>

<file path=customXml/itemProps4.xml><?xml version="1.0" encoding="utf-8"?>
<ds:datastoreItem xmlns:ds="http://schemas.openxmlformats.org/officeDocument/2006/customXml" ds:itemID="{AB17F8C7-2AEB-4BC2-A828-B2E729EBBAC3}"/>
</file>

<file path=docProps/app.xml><?xml version="1.0" encoding="utf-8"?>
<Properties xmlns="http://schemas.openxmlformats.org/officeDocument/2006/extended-properties" xmlns:vt="http://schemas.openxmlformats.org/officeDocument/2006/docPropsVTypes">
  <Template/>
  <TotalTime>12089</TotalTime>
  <Words>5935</Words>
  <Application>Microsoft Office PowerPoint</Application>
  <PresentationFormat>Widescreen</PresentationFormat>
  <Paragraphs>600</Paragraphs>
  <Slides>34</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ＭＳ Ｐゴシック</vt:lpstr>
      <vt:lpstr>Arial</vt:lpstr>
      <vt:lpstr>Calibri</vt:lpstr>
      <vt:lpstr>Helvetica Neue Medium</vt:lpstr>
      <vt:lpstr>Times New Roman</vt:lpstr>
      <vt:lpstr>Wingdings</vt:lpstr>
      <vt:lpstr>1_Custom Design</vt:lpstr>
      <vt:lpstr>2_Custom Design</vt:lpstr>
      <vt:lpstr>PowerPoint Presentation</vt:lpstr>
      <vt:lpstr>Welcome</vt:lpstr>
      <vt:lpstr>LET’S TALK…</vt:lpstr>
      <vt:lpstr>PowerPoint Presentation</vt:lpstr>
      <vt:lpstr>Looking ahead to 2024</vt:lpstr>
      <vt:lpstr>PowerPoint Presentation</vt:lpstr>
      <vt:lpstr>PowerPoint Presentation</vt:lpstr>
      <vt:lpstr>Oral or Written Checklist, best?</vt:lpstr>
      <vt:lpstr>PowerPoint Presentation</vt:lpstr>
      <vt:lpstr>Common Supplements</vt:lpstr>
      <vt:lpstr>Conducting an Advanced Preflight</vt:lpstr>
      <vt:lpstr>Navajo on Wing and a prayer…</vt:lpstr>
      <vt:lpstr>PowerPoint Presentation</vt:lpstr>
      <vt:lpstr>PowerPoint Presentation</vt:lpstr>
      <vt:lpstr>Put yourself in the Right Mindset</vt:lpstr>
      <vt:lpstr>Do NOT Assume the part(s) replaced  are the ONLY parts removed</vt:lpstr>
      <vt:lpstr>PowerPoint Presentation</vt:lpstr>
      <vt:lpstr>PowerPoint Presentation</vt:lpstr>
      <vt:lpstr>Some NTSB data to think about…</vt:lpstr>
      <vt:lpstr>Check fuel tank for water, sediment,  proper fuel grade, and…</vt:lpstr>
      <vt:lpstr>If it looks funny it’s probably not…</vt:lpstr>
      <vt:lpstr>No Joke! This is what was hiding under that blemish in the paint…</vt:lpstr>
      <vt:lpstr>Make sure all inspection panels are secure and their fasteners are tight!</vt:lpstr>
      <vt:lpstr>Use Your Senses</vt:lpstr>
      <vt:lpstr> </vt:lpstr>
      <vt:lpstr>Finally…</vt:lpstr>
      <vt:lpstr>What to plan for in 2024…</vt:lpstr>
      <vt:lpstr> </vt:lpstr>
      <vt:lpstr>Resources</vt:lpstr>
      <vt:lpstr>Resources</vt:lpstr>
      <vt:lpstr>Questions…</vt:lpstr>
      <vt:lpstr>Safety Management Systems (SMS) Coming to General Aviation</vt:lpstr>
      <vt:lpstr>We need your feedback:</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Flowers, Jay M (FAA)</cp:lastModifiedBy>
  <cp:revision>823</cp:revision>
  <dcterms:created xsi:type="dcterms:W3CDTF">2005-01-28T20:32:53Z</dcterms:created>
  <dcterms:modified xsi:type="dcterms:W3CDTF">2022-10-13T22:20:48Z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d116adb4-ea82-42d5-a5e7-3454dad4a416</vt:lpwstr>
  </property>
  <property fmtid="{D5CDD505-2E9C-101B-9397-08002B2CF9AE}" pid="4" name="ArticulateGUID">
    <vt:lpwstr>1D3C74F9-A6CC-423E-9D64-4ECDFCF154C4</vt:lpwstr>
  </property>
  <property fmtid="{D5CDD505-2E9C-101B-9397-08002B2CF9AE}" pid="5" name="ArticulatePath">
    <vt:lpwstr>FY 19 NPP 16 CFI Forum-Teaching Aircraft Limitations-PPT-Rev-0</vt:lpwstr>
  </property>
</Properties>
</file>